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svg" ContentType="image/svg+xml"/>
  <Default Extension="png" ContentType="image/png"/>
  <Default Extension="fntdata" ContentType="application/x-fontdata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26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4.xml" ContentType="application/vnd.openxmlformats-officedocument.presentationml.slide+xml"/>
  <Override PartName="/ppt/viewProps.xml" ContentType="application/vnd.openxmlformats-officedocument.presentationml.viewProps+xml"/>
  <Override PartName="/ppt/slides/slide19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94" r:id="rId4"/>
    <p:sldId id="295" r:id="rId5"/>
    <p:sldId id="259" r:id="rId6"/>
    <p:sldId id="274" r:id="rId7"/>
    <p:sldId id="298" r:id="rId8"/>
    <p:sldId id="263" r:id="rId9"/>
    <p:sldId id="265" r:id="rId10"/>
    <p:sldId id="273" r:id="rId11"/>
    <p:sldId id="277" r:id="rId12"/>
    <p:sldId id="271" r:id="rId13"/>
    <p:sldId id="282" r:id="rId14"/>
    <p:sldId id="283" r:id="rId15"/>
    <p:sldId id="284" r:id="rId16"/>
    <p:sldId id="299" r:id="rId17"/>
    <p:sldId id="285" r:id="rId18"/>
    <p:sldId id="286" r:id="rId19"/>
    <p:sldId id="287" r:id="rId20"/>
    <p:sldId id="276" r:id="rId21"/>
    <p:sldId id="289" r:id="rId22"/>
    <p:sldId id="290" r:id="rId23"/>
    <p:sldId id="291" r:id="rId24"/>
    <p:sldId id="300" r:id="rId25"/>
    <p:sldId id="301" r:id="rId26"/>
    <p:sldId id="292" r:id="rId27"/>
    <p:sldId id="293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rmorant Garamond Bold" pitchFamily="2" charset="77"/>
      <p:regular r:id="rId34"/>
      <p:bold r:id="rId35"/>
    </p:embeddedFont>
    <p:embeddedFont>
      <p:font typeface="Cormorant Garamond Bold Italics" pitchFamily="2" charset="77"/>
      <p:regular r:id="rId36"/>
      <p:bold r:id="rId37"/>
      <p:italic r:id="rId38"/>
      <p:boldItalic r:id="rId39"/>
    </p:embeddedFont>
    <p:embeddedFont>
      <p:font typeface="Cormorant Garamond Italics" pitchFamily="2" charset="77"/>
      <p:regular r:id="rId40"/>
      <p:italic r:id="rId41"/>
    </p:embeddedFont>
    <p:embeddedFont>
      <p:font typeface="Glacial Indifference" pitchFamily="2" charset="0"/>
      <p:regular r:id="rId42"/>
    </p:embeddedFont>
    <p:embeddedFont>
      <p:font typeface="Glacial Indifference Bold" pitchFamily="2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9DE6"/>
    <a:srgbClr val="2C377F"/>
    <a:srgbClr val="6666FF"/>
    <a:srgbClr val="FF0100"/>
    <a:srgbClr val="00B050"/>
    <a:srgbClr val="9E9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4" autoAdjust="0"/>
    <p:restoredTop sz="97182" autoAdjust="0"/>
  </p:normalViewPr>
  <p:slideViewPr>
    <p:cSldViewPr>
      <p:cViewPr varScale="1">
        <p:scale>
          <a:sx n="109" d="100"/>
          <a:sy n="109" d="100"/>
        </p:scale>
        <p:origin x="208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8" d="100"/>
          <a:sy n="128" d="100"/>
        </p:scale>
        <p:origin x="4408" y="168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slide" Target="/ppt/slides/slide25.xml" Id="rId26" /><Relationship Type="http://schemas.openxmlformats.org/officeDocument/2006/relationships/font" Target="/ppt/fonts/font10.fntdata" Id="rId39" /><Relationship Type="http://schemas.openxmlformats.org/officeDocument/2006/relationships/slide" Target="/ppt/slides/slide20.xml" Id="rId21" /><Relationship Type="http://schemas.openxmlformats.org/officeDocument/2006/relationships/font" Target="/ppt/fonts/font5.fntdata" Id="rId34" /><Relationship Type="http://schemas.openxmlformats.org/officeDocument/2006/relationships/font" Target="/ppt/fonts/font13.fntdata" Id="rId42" /><Relationship Type="http://schemas.openxmlformats.org/officeDocument/2006/relationships/theme" Target="/ppt/theme/theme1.xml" Id="rId47" /><Relationship Type="http://schemas.openxmlformats.org/officeDocument/2006/relationships/slide" Target="/ppt/slides/slide6.xml" Id="rId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notesMaster" Target="/ppt/notesMasters/notesMaster1.xml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23.xml" Id="rId24" /><Relationship Type="http://schemas.openxmlformats.org/officeDocument/2006/relationships/font" Target="/ppt/fonts/font3.fntdata" Id="rId32" /><Relationship Type="http://schemas.openxmlformats.org/officeDocument/2006/relationships/font" Target="/ppt/fonts/font8.fntdata" Id="rId37" /><Relationship Type="http://schemas.openxmlformats.org/officeDocument/2006/relationships/font" Target="/ppt/fonts/font11.fntdata" Id="rId40" /><Relationship Type="http://schemas.openxmlformats.org/officeDocument/2006/relationships/presProps" Target="/ppt/presProps.xml" Id="rId45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22.xml" Id="rId23" /><Relationship Type="http://schemas.openxmlformats.org/officeDocument/2006/relationships/slide" Target="/ppt/slides/slide27.xml" Id="rId28" /><Relationship Type="http://schemas.openxmlformats.org/officeDocument/2006/relationships/font" Target="/ppt/fonts/font7.fntdata" Id="rId36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font" Target="/ppt/fonts/font2.fntdata" Id="rId31" /><Relationship Type="http://schemas.openxmlformats.org/officeDocument/2006/relationships/font" Target="/ppt/fonts/font15.fntdata" Id="rId44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slide" Target="/ppt/slides/slide21.xml" Id="rId22" /><Relationship Type="http://schemas.openxmlformats.org/officeDocument/2006/relationships/slide" Target="/ppt/slides/slide26.xml" Id="rId27" /><Relationship Type="http://schemas.openxmlformats.org/officeDocument/2006/relationships/font" Target="/ppt/fonts/font1.fntdata" Id="rId30" /><Relationship Type="http://schemas.openxmlformats.org/officeDocument/2006/relationships/font" Target="/ppt/fonts/font6.fntdata" Id="rId35" /><Relationship Type="http://schemas.openxmlformats.org/officeDocument/2006/relationships/font" Target="/ppt/fonts/font14.fntdata" Id="rId43" /><Relationship Type="http://schemas.openxmlformats.org/officeDocument/2006/relationships/tableStyles" Target="/ppt/tableStyles.xml" Id="rId48" /><Relationship Type="http://schemas.openxmlformats.org/officeDocument/2006/relationships/slide" Target="/ppt/slides/slide7.xml" Id="rId8" /><Relationship Type="http://schemas.openxmlformats.org/officeDocument/2006/relationships/slide" Target="/ppt/slides/slide2.xml" Id="rId3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24.xml" Id="rId25" /><Relationship Type="http://schemas.openxmlformats.org/officeDocument/2006/relationships/font" Target="/ppt/fonts/font4.fntdata" Id="rId33" /><Relationship Type="http://schemas.openxmlformats.org/officeDocument/2006/relationships/font" Target="/ppt/fonts/font9.fntdata" Id="rId38" /><Relationship Type="http://schemas.openxmlformats.org/officeDocument/2006/relationships/viewProps" Target="/ppt/viewProps.xml" Id="rId46" /><Relationship Type="http://schemas.openxmlformats.org/officeDocument/2006/relationships/slide" Target="/ppt/slides/slide19.xml" Id="rId20" /><Relationship Type="http://schemas.openxmlformats.org/officeDocument/2006/relationships/font" Target="/ppt/fonts/font12.fntdata" Id="rId41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CAD70-9F71-CB4B-8111-602003F6EB53}" type="datetimeFigureOut">
              <a:rPr lang="en-US" smtClean="0"/>
              <a:t>2/16/25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5EE0A-47CB-984D-87B8-F01CFD615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8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15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21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22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23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27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3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3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61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9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6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D5EE0A-47CB-984D-87B8-F01CFD6154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89481"/>
      </p:ext>
    </p:extLst>
  </p:cSld>
  <p:clrMapOvr>
    <a:masterClrMapping/>
  </p:clrMapOvr>
</p:note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8BEC2-5C53-0F40-A061-CF54BA147018}" type="datetime1">
              <a:rPr lang="en-IN" smtClean="0"/>
              <a:t>16/02/25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78200" y="9731375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28C3B-641A-4E48-9AC1-6533A40E647A}" type="datetime1">
              <a:rPr lang="en-IN" smtClean="0"/>
              <a:t>16/02/25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image" Target="/ppt/media/image6.png" Id="rId7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5.svg" Id="rId6" /><Relationship Type="http://schemas.openxmlformats.org/officeDocument/2006/relationships/image" Target="/ppt/media/image4.png" Id="rId5" /><Relationship Type="http://schemas.openxmlformats.org/officeDocument/2006/relationships/image" Target="/ppt/media/image3.sv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28.svg" Id="rId3" /><Relationship Type="http://schemas.openxmlformats.org/officeDocument/2006/relationships/image" Target="/ppt/media/image24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6" /><Relationship Type="http://schemas.openxmlformats.org/officeDocument/2006/relationships/image" Target="/ppt/media/image29.svg" Id="rId5" /><Relationship Type="http://schemas.openxmlformats.org/officeDocument/2006/relationships/image" Target="/ppt/media/image26.pn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5.svg" Id="rId3" /><Relationship Type="http://schemas.openxmlformats.org/officeDocument/2006/relationships/image" Target="/ppt/media/image24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6" /><Relationship Type="http://schemas.openxmlformats.org/officeDocument/2006/relationships/image" Target="/ppt/media/image27.svg" Id="rId5" /><Relationship Type="http://schemas.openxmlformats.org/officeDocument/2006/relationships/image" Target="/ppt/media/image26.pn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5" /><Relationship Type="http://schemas.openxmlformats.org/officeDocument/2006/relationships/image" Target="/ppt/media/image30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5" /><Relationship Type="http://schemas.openxmlformats.org/officeDocument/2006/relationships/image" Target="/ppt/media/image30.png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5" /><Relationship Type="http://schemas.openxmlformats.org/officeDocument/2006/relationships/image" Target="/ppt/media/image30.png" Id="rId4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1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6" /><Relationship Type="http://schemas.openxmlformats.org/officeDocument/2006/relationships/image" Target="/ppt/media/image30.png" Id="rId5" /><Relationship Type="http://schemas.openxmlformats.org/officeDocument/2006/relationships/image" Target="/ppt/media/image12.svg" Id="rId4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33.png" Id="rId8" /><Relationship Type="http://schemas.openxmlformats.org/officeDocument/2006/relationships/image" Target="/ppt/media/image11.png" Id="rId3" /><Relationship Type="http://schemas.openxmlformats.org/officeDocument/2006/relationships/image" Target="/ppt/media/image32.png" Id="rId7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31.png" Id="rId6" /><Relationship Type="http://schemas.openxmlformats.org/officeDocument/2006/relationships/image" Target="/ppt/media/image6.png" Id="rId5" /><Relationship Type="http://schemas.openxmlformats.org/officeDocument/2006/relationships/image" Target="/ppt/media/image12.svg" Id="rId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5" /><Relationship Type="http://schemas.openxmlformats.org/officeDocument/2006/relationships/image" Target="/ppt/media/image30.png" Id="rId4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5" /><Relationship Type="http://schemas.openxmlformats.org/officeDocument/2006/relationships/image" Target="/ppt/media/image30.png" Id="rId4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5" /><Relationship Type="http://schemas.openxmlformats.org/officeDocument/2006/relationships/image" Target="/ppt/media/image30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6.png" Id="rId7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0.svg" Id="rId6" /><Relationship Type="http://schemas.openxmlformats.org/officeDocument/2006/relationships/image" Target="/ppt/media/image9.png" Id="rId5" /><Relationship Type="http://schemas.openxmlformats.org/officeDocument/2006/relationships/image" Target="/ppt/media/image8.svg" Id="rId4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35.png" Id="rId3" /><Relationship Type="http://schemas.openxmlformats.org/officeDocument/2006/relationships/image" Target="/ppt/media/image6.png" Id="rId7" /><Relationship Type="http://schemas.openxmlformats.org/officeDocument/2006/relationships/image" Target="/ppt/media/image34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38.png" Id="rId6" /><Relationship Type="http://schemas.openxmlformats.org/officeDocument/2006/relationships/image" Target="/ppt/media/image37.png" Id="rId5" /><Relationship Type="http://schemas.openxmlformats.org/officeDocument/2006/relationships/image" Target="/ppt/media/image36.png" Id="rId4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44.png" Id="rId8" /><Relationship Type="http://schemas.openxmlformats.org/officeDocument/2006/relationships/image" Target="/ppt/media/image39.png" Id="rId3" /><Relationship Type="http://schemas.openxmlformats.org/officeDocument/2006/relationships/image" Target="/ppt/media/image43.png" Id="rId7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42.png" Id="rId6" /><Relationship Type="http://schemas.openxmlformats.org/officeDocument/2006/relationships/image" Target="/ppt/media/image41.png" Id="rId5" /><Relationship Type="http://schemas.openxmlformats.org/officeDocument/2006/relationships/image" Target="/ppt/media/image40.png" Id="rId4" /><Relationship Type="http://schemas.openxmlformats.org/officeDocument/2006/relationships/image" Target="/ppt/media/image6.png" Id="rId9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6.png" Id="rId6" /><Relationship Type="http://schemas.openxmlformats.org/officeDocument/2006/relationships/image" Target="/ppt/media/image45.png" Id="rId5" /><Relationship Type="http://schemas.openxmlformats.org/officeDocument/2006/relationships/notesSlide" Target="/ppt/notesSlides/notesSlide5.xml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11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5" /><Relationship Type="http://schemas.openxmlformats.org/officeDocument/2006/relationships/image" Target="/ppt/media/image12.svg" Id="rId4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4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5" /><Relationship Type="http://schemas.openxmlformats.org/officeDocument/2006/relationships/image" Target="/ppt/media/image46.png" Id="rId4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4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47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5" /><Relationship Type="http://schemas.openxmlformats.org/officeDocument/2006/relationships/image" Target="/ppt/media/image48.sv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6.png" Id="rId8" /><Relationship Type="http://schemas.openxmlformats.org/officeDocument/2006/relationships/image" Target="/ppt/media/image12.svg" Id="rId3" /><Relationship Type="http://schemas.openxmlformats.org/officeDocument/2006/relationships/image" Target="/ppt/media/image15.png" Id="rId7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4.png" Id="rId6" /><Relationship Type="http://schemas.openxmlformats.org/officeDocument/2006/relationships/image" Target="/ppt/media/image13.png" Id="rId5" /><Relationship Type="http://schemas.openxmlformats.org/officeDocument/2006/relationships/image" Target="/ppt/media/image18.png" Id="rId10" /><Relationship Type="http://schemas.openxmlformats.org/officeDocument/2006/relationships/image" Target="/ppt/media/image6.png" Id="rId4" /><Relationship Type="http://schemas.openxmlformats.org/officeDocument/2006/relationships/image" Target="/ppt/media/image17.png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0.png" Id="rId6" /><Relationship Type="http://schemas.openxmlformats.org/officeDocument/2006/relationships/image" Target="/ppt/media/image19.png" Id="rId5" /><Relationship Type="http://schemas.openxmlformats.org/officeDocument/2006/relationships/image" Target="/ppt/media/image6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2.sv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5" /><Relationship Type="http://schemas.openxmlformats.org/officeDocument/2006/relationships/image" Target="/ppt/media/image21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23.svg" Id="rId3" /><Relationship Type="http://schemas.openxmlformats.org/officeDocument/2006/relationships/image" Target="/ppt/media/image22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25.svg" Id="rId3" /><Relationship Type="http://schemas.openxmlformats.org/officeDocument/2006/relationships/image" Target="/ppt/media/image24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6" /><Relationship Type="http://schemas.openxmlformats.org/officeDocument/2006/relationships/image" Target="/ppt/media/image27.svg" Id="rId5" /><Relationship Type="http://schemas.openxmlformats.org/officeDocument/2006/relationships/image" Target="/ppt/media/image26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893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851127" y="-939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839095" y="6017720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08093" y="1677196"/>
            <a:ext cx="12555707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7000" b="1" i="1" dirty="0" err="1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EfficientSAM</a:t>
            </a:r>
            <a:r>
              <a:rPr lang="en-US" sz="7000" b="1" i="1" dirty="0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:</a:t>
            </a:r>
          </a:p>
          <a:p>
            <a:r>
              <a:rPr lang="en-US" sz="7000" b="1" i="1" dirty="0">
                <a:solidFill>
                  <a:srgbClr val="2D3880"/>
                </a:solidFill>
                <a:latin typeface="Cormorant Garamond Italics"/>
                <a:ea typeface="Cormorant Garamond Italics"/>
                <a:cs typeface="Cormorant Garamond Italics"/>
                <a:sym typeface="Cormorant Garamond Italics"/>
              </a:rPr>
              <a:t>Leveraged Masked Image Pretraining for Efficient Segment Anything</a:t>
            </a:r>
          </a:p>
          <a:p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2D3880"/>
              </a:solidFill>
              <a:effectLst/>
              <a:uLnTx/>
              <a:uFillTx/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2D3880"/>
                </a:solidFill>
                <a:effectLst/>
                <a:uLnTx/>
                <a:uFillTx/>
                <a:latin typeface="Glacial Indifference"/>
                <a:ea typeface="Glacial Indifference"/>
                <a:cs typeface="Glacial Indifference"/>
                <a:sym typeface="Glacial Indifference"/>
              </a:rPr>
              <a:t>- META AI Research</a:t>
            </a:r>
            <a:endParaRPr lang="en-US" sz="7000" b="1" i="1" dirty="0">
              <a:solidFill>
                <a:srgbClr val="2D3880"/>
              </a:solidFill>
              <a:latin typeface="Cormorant Garamond Italics"/>
              <a:ea typeface="Cormorant Garamond Italics"/>
              <a:cs typeface="Cormorant Garamond Italics"/>
              <a:sym typeface="Cormorant Garamon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08092" y="6300527"/>
            <a:ext cx="12708099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</a:pPr>
            <a:r>
              <a:rPr lang="en-US" sz="27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2024 IEEE/CVF Conference on Computer Vision and Pattern Recognition (CVPR)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8396" y="7517551"/>
            <a:ext cx="3106889" cy="11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Instructor: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Prof. C.K. Mohan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905000" y="1753396"/>
            <a:ext cx="76200" cy="7047704"/>
          </a:xfrm>
          <a:prstGeom prst="line">
            <a:avLst/>
          </a:prstGeom>
          <a:ln w="57150" cap="flat">
            <a:solidFill>
              <a:srgbClr val="2D38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9914B72-BF72-A629-0B41-E0E82ED4D0B9}"/>
              </a:ext>
            </a:extLst>
          </p:cNvPr>
          <p:cNvSpPr txBox="1"/>
          <p:nvPr/>
        </p:nvSpPr>
        <p:spPr>
          <a:xfrm>
            <a:off x="6948002" y="7536216"/>
            <a:ext cx="3335499" cy="11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Teaching Assistant: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 R </a:t>
            </a:r>
            <a:r>
              <a:rPr lang="en-US" sz="30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Anuraj</a:t>
            </a:r>
            <a:endParaRPr lang="en-US" sz="3000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9F259AF6-B1C8-C8AD-E9F1-3795D454A5DC}"/>
              </a:ext>
            </a:extLst>
          </p:cNvPr>
          <p:cNvSpPr txBox="1"/>
          <p:nvPr/>
        </p:nvSpPr>
        <p:spPr>
          <a:xfrm>
            <a:off x="11197903" y="7517551"/>
            <a:ext cx="3106889" cy="11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Presenter: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Isha</a:t>
            </a:r>
            <a:r>
              <a:rPr lang="en-US" sz="30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Kumar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903D9-F527-FDBB-DDB4-78B628C88A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0C2C6B0-5E59-5D08-FF6A-B1F52F65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809790" y="5868318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292938"/>
              </p:ext>
            </p:extLst>
          </p:nvPr>
        </p:nvGraphicFramePr>
        <p:xfrm>
          <a:off x="1066800" y="3467100"/>
          <a:ext cx="16154400" cy="5772150"/>
        </p:xfrm>
        <a:graphic>
          <a:graphicData uri="http://schemas.openxmlformats.org/drawingml/2006/table">
            <a:tbl>
              <a:tblPr/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2099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Model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Work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Limitations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Related Research Papers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636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Knowledge Distillation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Distills knowledge from a larger teacher model to a smaller student model.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Distillation may not fully retain the teacher model's performance in all tasks.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Hinton et al., "Distilling the knowledge in a neural network" (2015), Romero et al., "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FitNets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: Hints for thin deep nets" (2014), Wu et al., "Self-supervised teaching assistant" (2022)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368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Masked Image Modeling (MIM)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Pretraining method that reconstructs masked image patches for representation learning.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Relies on high-capacity teacher models, adding significant pretraining overhead.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Bao et al., "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BEiT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: BERT pre-training of image transformers" (2021),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Xie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et al., "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SimMIM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: A simple framework for masked image modeling" (2022), He et al., "Masked autoencoders are scalable vision learners" (2022)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43201" y="1090108"/>
            <a:ext cx="13622108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Related Work with Limitations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4B7F3-2497-A081-3E73-A48219457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F4FB9C-B736-6D61-C5D3-9F06D65F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7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809790" y="5868318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039466"/>
              </p:ext>
            </p:extLst>
          </p:nvPr>
        </p:nvGraphicFramePr>
        <p:xfrm>
          <a:off x="2684692" y="2019301"/>
          <a:ext cx="13850708" cy="7776362"/>
        </p:xfrm>
        <a:graphic>
          <a:graphicData uri="http://schemas.openxmlformats.org/drawingml/2006/table">
            <a:tbl>
              <a:tblPr/>
              <a:tblGrid>
                <a:gridCol w="3198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6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2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2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98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sym typeface="Glacial Indifference Bold"/>
                        </a:rPr>
                        <a:t>Purpose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Details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Use in Research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067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ImageNet-1K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Image classification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1.2M training images, 50K validation images across 1,000 different classes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SAMI pretraining for lightweight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ViT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encoders.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368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SA-1B</a:t>
                      </a:r>
                      <a:endParaRPr lang="en-US" sz="1100" b="1" dirty="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  <a:sym typeface="Glacial Indifference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Segment Anything 1 Billion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Segment Anything task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1B masks from 11M high-resolution images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Fine-tuning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EfficientSAM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for segmenting any object in an image.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368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ADE20K</a:t>
                      </a:r>
                    </a:p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b="1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Semantic segmentation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20K training, 2K validation, 3K test images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Testing generalization of SAMI-pretrained models in semantic segmentation.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30613"/>
                  </a:ext>
                </a:extLst>
              </a:tr>
              <a:tr h="13334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COCO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Common Objects in Context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Object detection &amp; instance segmentation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118K training images, 5K validation images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Evaluating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EfficientSAM's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performance for detection and segmentation tasks.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804746"/>
                  </a:ext>
                </a:extLst>
              </a:tr>
              <a:tr h="15024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LVIS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Large Vocabulary Instance Segmentation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Instance Segmentation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Features precise instance segmentation masks for objects across 1,203 categories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Evaluating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EfficientSAM's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performance IN zero-shot and point-based instance segmentation.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7572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32946" y="571500"/>
            <a:ext cx="13622108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9DEAE-5810-618C-A48E-4F5B2A414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B8613E-5A3A-8743-C1F1-E70C00DD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25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56388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SAMI Pretraining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5729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u="sng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1: Input Image Processing</a:t>
            </a:r>
          </a:p>
          <a:p>
            <a:pPr algn="just">
              <a:lnSpc>
                <a:spcPts val="4079"/>
              </a:lnSpc>
            </a:pPr>
            <a:endParaRPr lang="en-US" sz="2400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Input image is passed through the SAM Image Encoder (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-H).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SAM Image Encoder extracts rich feature embeddings from the image.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masked version of the image is also created, where parts of the image are hidden to train the model to reconstruct them.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79DFDD-2894-658D-AC98-624B3DAB5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98B639F-338A-C20C-6250-EE0C318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4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56388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SAMI Pretraining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520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u="sng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2: Masked Autoencoder (MAE) Approach</a:t>
            </a:r>
          </a:p>
          <a:p>
            <a:pPr algn="just">
              <a:lnSpc>
                <a:spcPts val="4079"/>
              </a:lnSpc>
            </a:pPr>
            <a:endParaRPr lang="en-US" sz="2400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masked image is processed by a Lightweight Encoder.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encoder extracts features from the visible (unmasked) tokens, while masked parts remain hidden.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output consists of unmasked embeddings (green blocks).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56F0D-DE67-1157-06E0-D85149194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3C0E0C-F635-2161-2348-09C75C97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8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65532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SAMI Pretraining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678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u="sng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3: Cross-Attention Decoder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Cross-Attention Decoder takes both: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Unmasked embeddings from the encoder.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Masked tokens (orange blocks) that need reconstruction.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decoder predicts missing details in the masked tokens using the context provided by the unmasked parts.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6FC97-CE6B-808C-F941-FD9719011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613A59-56CB-AFA1-0C10-8F716801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65532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SAMI Pretraining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678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u="sng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4: Linear Projection &amp; Reconstruction Loss</a:t>
            </a:r>
          </a:p>
          <a:p>
            <a:pPr algn="just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Reconstructed features pass through a Linear Projection Head to align with SAM Image Encoder features.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Reconstruction Loss is computed by comparing original SAM features with reconstructed masked tokens.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model minimizes loss to ensure the lightweight encoder learns accurate representations.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88320-FC55-A15B-F629-62804369A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6631F1-3B63-ADA7-1301-79A07A91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6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7">
            <a:extLst>
              <a:ext uri="{FF2B5EF4-FFF2-40B4-BE49-F238E27FC236}">
                <a16:creationId xmlns:a16="http://schemas.microsoft.com/office/drawing/2014/main" id="{30FC6B03-A360-B1D0-173E-3A31E395B8CB}"/>
              </a:ext>
            </a:extLst>
          </p:cNvPr>
          <p:cNvGrpSpPr/>
          <p:nvPr/>
        </p:nvGrpSpPr>
        <p:grpSpPr>
          <a:xfrm>
            <a:off x="7315200" y="2437613"/>
            <a:ext cx="8153399" cy="7231922"/>
            <a:chOff x="0" y="0"/>
            <a:chExt cx="2132412" cy="490259"/>
          </a:xfrm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54B3756-0B92-C24A-265D-1B601411117F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95084BE9-CEB7-B946-6BA6-02A34B5D9B0F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Freeform 18">
            <a:extLst>
              <a:ext uri="{FF2B5EF4-FFF2-40B4-BE49-F238E27FC236}">
                <a16:creationId xmlns:a16="http://schemas.microsoft.com/office/drawing/2014/main" id="{D72DD23E-CF03-1E21-750F-FA131D76EBCE}"/>
              </a:ext>
            </a:extLst>
          </p:cNvPr>
          <p:cNvSpPr/>
          <p:nvPr/>
        </p:nvSpPr>
        <p:spPr>
          <a:xfrm>
            <a:off x="1016668" y="2442137"/>
            <a:ext cx="6091690" cy="3112598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9D9DE4"/>
          </a:solidFill>
        </p:spPr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1016668" y="5404579"/>
            <a:ext cx="6091690" cy="4264955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</a:t>
            </a:r>
            <a:r>
              <a:rPr lang="en-US" sz="72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dolo</a:t>
            </a: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gy: Reconstruction 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88320-FC55-A15B-F629-62804369A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6631F1-3B63-ADA7-1301-79A07A91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5FDE5A-A555-E42A-F585-D6570623F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22" y="2550629"/>
            <a:ext cx="5833978" cy="2853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09A4EE-0492-7834-3048-BE0F1ADB4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2552700"/>
            <a:ext cx="7923453" cy="69579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A7B3E4-252C-08F4-BF36-45953E16D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22" y="5536688"/>
            <a:ext cx="5833978" cy="395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8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65532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</a:t>
            </a:r>
            <a:r>
              <a:rPr lang="en-US" sz="7200" b="1" i="1" dirty="0" err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EfficientSAM</a:t>
            </a: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Fine-Tuning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678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u="sng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5: Using Pretrained Lightweight Encoder</a:t>
            </a:r>
          </a:p>
          <a:p>
            <a:pPr algn="just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After SAMI pretraining is complete, the Cross-Attention Decoder is discarded.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Lightweight Encoder is retained and used as the Image Encoder for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This encoder now has learned representations from SAM but is much smaller and efficient.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105F91-263A-E302-B120-3E616FC9E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3261648-EF7C-0C7C-081F-9C2C2051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7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44958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</a:t>
            </a:r>
            <a:r>
              <a:rPr lang="en-US" sz="7200" b="1" i="1" dirty="0" err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EfficientSAM</a:t>
            </a: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Fine-Tuning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4151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u="sng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6: Fine-Tuning on SA-1B</a:t>
            </a:r>
          </a:p>
          <a:p>
            <a:pPr algn="just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pretrained Lightweight Encoder is now fine-tuned on SA-1B (Segment Anything Dataset).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Prompt-Guided Mask Decoder is used to generate segmentation masks based on user prompts.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17D77-51FA-BEFD-8506-B60A93678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E2137E7-2CB3-238D-9969-A8020856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0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31D8884A-80BF-B0FC-77CD-7D36D5B7D7BE}"/>
              </a:ext>
            </a:extLst>
          </p:cNvPr>
          <p:cNvGrpSpPr/>
          <p:nvPr/>
        </p:nvGrpSpPr>
        <p:grpSpPr>
          <a:xfrm>
            <a:off x="9677400" y="7658100"/>
            <a:ext cx="6553200" cy="1638300"/>
            <a:chOff x="0" y="0"/>
            <a:chExt cx="2132412" cy="49025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8BF721C-D8B4-C56A-BFDC-4102954C6BFB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10A6E136-8715-F1A9-2DC6-329D77A7952C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7AD7E928-10D7-CC1A-DF5C-5A73AABB2171}"/>
              </a:ext>
            </a:extLst>
          </p:cNvPr>
          <p:cNvGrpSpPr/>
          <p:nvPr/>
        </p:nvGrpSpPr>
        <p:grpSpPr>
          <a:xfrm>
            <a:off x="655721" y="2476500"/>
            <a:ext cx="5943600" cy="6019800"/>
            <a:chOff x="0" y="0"/>
            <a:chExt cx="2132412" cy="49025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6949A46-92A1-187B-0F51-27050C7F46E9}"/>
                </a:ext>
              </a:extLst>
            </p:cNvPr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2A4F691-56F7-2C7D-A4FA-455BAC3ACE69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68021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Methodology: </a:t>
            </a:r>
            <a:r>
              <a:rPr lang="en-US" sz="7200" b="1" i="1" dirty="0" err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EfficientSAM</a:t>
            </a: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Fine-Tuning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71750"/>
            <a:ext cx="5295900" cy="6254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u="sng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7: </a:t>
            </a:r>
            <a:r>
              <a:rPr lang="en-US" sz="2400" b="1" u="sng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400" b="1" u="sng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Generates Final Segmentation Masks</a:t>
            </a:r>
          </a:p>
          <a:p>
            <a:pPr algn="just">
              <a:lnSpc>
                <a:spcPts val="4079"/>
              </a:lnSpc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When given a new input image,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processes it through the Image Encoder and Prompt-Guided Mask Decoder.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output is an accurate segmentation mask, similar to SAM but generated much faster and with lower computational cost.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EE3EE-6BF6-34CF-D0FE-7F6A9291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71750"/>
            <a:ext cx="10744200" cy="4877556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5229ECF9-C8AB-914F-E94C-C91A0BB4221A}"/>
              </a:ext>
            </a:extLst>
          </p:cNvPr>
          <p:cNvSpPr txBox="1"/>
          <p:nvPr/>
        </p:nvSpPr>
        <p:spPr>
          <a:xfrm>
            <a:off x="9867900" y="7735447"/>
            <a:ext cx="6553200" cy="1510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framework consists of two key stages: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SAMI Pretraining (Top Blue Section)</a:t>
            </a:r>
          </a:p>
          <a:p>
            <a:pPr marL="342900" lvl="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r>
              <a:rPr lang="en-US" sz="2000" b="1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Fine-Tuning (Bottom Red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9DAEC-4E83-46B5-0A42-9FFB90875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70E9B06-CE3A-DE84-508F-6719EBED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8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630400" y="648305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flipV="1">
            <a:off x="-76200" y="5796756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Agenda 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027359" y="2852913"/>
            <a:ext cx="842787" cy="8427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27359" y="3981450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27359" y="5109987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27359" y="6238524"/>
            <a:ext cx="842787" cy="84278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36317" y="2880769"/>
            <a:ext cx="842787" cy="84278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46503" y="3987350"/>
            <a:ext cx="842787" cy="84278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07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36317" y="5291313"/>
            <a:ext cx="842787" cy="84278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08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078562" y="2988557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Motivation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78562" y="4117094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Problem Statement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78562" y="5241043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Challenges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78562" y="6210300"/>
            <a:ext cx="4955083" cy="11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Related work with Limitations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787521" y="3016413"/>
            <a:ext cx="495621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Experiments and Results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97707" y="4000500"/>
            <a:ext cx="4383923" cy="11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Limitations of the Proposed Method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87521" y="5415209"/>
            <a:ext cx="495621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Future Work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44FB43-1685-320B-9324-26E797308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02416D35-13F3-D837-5880-7E39FAFE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1" name="Group 14">
            <a:extLst>
              <a:ext uri="{FF2B5EF4-FFF2-40B4-BE49-F238E27FC236}">
                <a16:creationId xmlns:a16="http://schemas.microsoft.com/office/drawing/2014/main" id="{EFF6584F-1C0B-7F0D-E705-D020D7A88E73}"/>
              </a:ext>
            </a:extLst>
          </p:cNvPr>
          <p:cNvGrpSpPr/>
          <p:nvPr/>
        </p:nvGrpSpPr>
        <p:grpSpPr>
          <a:xfrm>
            <a:off x="3027359" y="7505700"/>
            <a:ext cx="842787" cy="842787"/>
            <a:chOff x="0" y="0"/>
            <a:chExt cx="812800" cy="812800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31605152-50C3-7382-66C3-B5FDA6F753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BA21BF63-2C84-C893-E605-2173C24F287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05</a:t>
              </a:r>
            </a:p>
          </p:txBody>
        </p:sp>
      </p:grpSp>
      <p:sp>
        <p:nvSpPr>
          <p:cNvPr id="44" name="TextBox 32">
            <a:extLst>
              <a:ext uri="{FF2B5EF4-FFF2-40B4-BE49-F238E27FC236}">
                <a16:creationId xmlns:a16="http://schemas.microsoft.com/office/drawing/2014/main" id="{410F1510-7454-5497-AFCB-85B0E7A67BE0}"/>
              </a:ext>
            </a:extLst>
          </p:cNvPr>
          <p:cNvSpPr txBox="1"/>
          <p:nvPr/>
        </p:nvSpPr>
        <p:spPr>
          <a:xfrm>
            <a:off x="4078562" y="7632169"/>
            <a:ext cx="4955083" cy="535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Paper Methodology</a:t>
            </a:r>
          </a:p>
        </p:txBody>
      </p:sp>
      <p:grpSp>
        <p:nvGrpSpPr>
          <p:cNvPr id="45" name="Group 17">
            <a:extLst>
              <a:ext uri="{FF2B5EF4-FFF2-40B4-BE49-F238E27FC236}">
                <a16:creationId xmlns:a16="http://schemas.microsoft.com/office/drawing/2014/main" id="{A89AD653-8AC0-E33A-876E-861F913C6611}"/>
              </a:ext>
            </a:extLst>
          </p:cNvPr>
          <p:cNvGrpSpPr/>
          <p:nvPr/>
        </p:nvGrpSpPr>
        <p:grpSpPr>
          <a:xfrm>
            <a:off x="9765980" y="6358113"/>
            <a:ext cx="842787" cy="842787"/>
            <a:chOff x="0" y="0"/>
            <a:chExt cx="812800" cy="812800"/>
          </a:xfrm>
        </p:grpSpPr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CF062EE2-69BD-50F4-C564-E860C74592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A2132269-DEFD-C72F-1E29-578AD499CBF2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09</a:t>
              </a:r>
            </a:p>
          </p:txBody>
        </p: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C246A942-439F-CD29-6EB7-B89834ACECD8}"/>
              </a:ext>
            </a:extLst>
          </p:cNvPr>
          <p:cNvSpPr txBox="1"/>
          <p:nvPr/>
        </p:nvSpPr>
        <p:spPr>
          <a:xfrm>
            <a:off x="10818317" y="6482009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</a:t>
            </a:r>
          </a:p>
        </p:txBody>
      </p:sp>
      <p:grpSp>
        <p:nvGrpSpPr>
          <p:cNvPr id="49" name="Group 17">
            <a:extLst>
              <a:ext uri="{FF2B5EF4-FFF2-40B4-BE49-F238E27FC236}">
                <a16:creationId xmlns:a16="http://schemas.microsoft.com/office/drawing/2014/main" id="{B1753865-DE42-B657-E104-C54372306FBD}"/>
              </a:ext>
            </a:extLst>
          </p:cNvPr>
          <p:cNvGrpSpPr/>
          <p:nvPr/>
        </p:nvGrpSpPr>
        <p:grpSpPr>
          <a:xfrm>
            <a:off x="9765980" y="7396398"/>
            <a:ext cx="842787" cy="842787"/>
            <a:chOff x="0" y="0"/>
            <a:chExt cx="812800" cy="812800"/>
          </a:xfrm>
        </p:grpSpPr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55DF2FE4-AF44-C836-8B41-18AC5D4DCC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</p:sp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772A6E12-C72E-63A3-1C2A-4EACEF9D11E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10</a:t>
              </a:r>
            </a:p>
          </p:txBody>
        </p:sp>
      </p:grpSp>
      <p:sp>
        <p:nvSpPr>
          <p:cNvPr id="52" name="TextBox 33">
            <a:extLst>
              <a:ext uri="{FF2B5EF4-FFF2-40B4-BE49-F238E27FC236}">
                <a16:creationId xmlns:a16="http://schemas.microsoft.com/office/drawing/2014/main" id="{A211C136-1075-3A67-3CAE-A4590FDF625A}"/>
              </a:ext>
            </a:extLst>
          </p:cNvPr>
          <p:cNvSpPr txBox="1"/>
          <p:nvPr/>
        </p:nvSpPr>
        <p:spPr>
          <a:xfrm>
            <a:off x="10818317" y="7520294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57200" y="990020"/>
            <a:ext cx="90297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Experiments &amp; Results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34BB113-D3B2-8B7F-0963-BC562FC6B5DD}"/>
              </a:ext>
            </a:extLst>
          </p:cNvPr>
          <p:cNvGrpSpPr/>
          <p:nvPr/>
        </p:nvGrpSpPr>
        <p:grpSpPr>
          <a:xfrm>
            <a:off x="457200" y="1409701"/>
            <a:ext cx="5859664" cy="8648700"/>
            <a:chOff x="0" y="-57150"/>
            <a:chExt cx="2132412" cy="55612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B6A84EF9-915A-A6A5-814B-55797D395563}"/>
                </a:ext>
              </a:extLst>
            </p:cNvPr>
            <p:cNvSpPr/>
            <p:nvPr/>
          </p:nvSpPr>
          <p:spPr>
            <a:xfrm>
              <a:off x="0" y="0"/>
              <a:ext cx="2132412" cy="498971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6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EEF32620-C413-1E5D-24E6-DC0F887C900D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03727" y="2638640"/>
            <a:ext cx="4734426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Image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FB1974-B3C4-9EAF-04D0-BF64E1EA6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7" y="3290197"/>
            <a:ext cx="5568473" cy="6632715"/>
          </a:xfrm>
          <a:prstGeom prst="rect">
            <a:avLst/>
          </a:prstGeom>
        </p:spPr>
      </p:pic>
      <p:grpSp>
        <p:nvGrpSpPr>
          <p:cNvPr id="22" name="Group 2">
            <a:extLst>
              <a:ext uri="{FF2B5EF4-FFF2-40B4-BE49-F238E27FC236}">
                <a16:creationId xmlns:a16="http://schemas.microsoft.com/office/drawing/2014/main" id="{C68D6C3B-2497-0901-C2A3-7EBCA6448AD9}"/>
              </a:ext>
            </a:extLst>
          </p:cNvPr>
          <p:cNvGrpSpPr/>
          <p:nvPr/>
        </p:nvGrpSpPr>
        <p:grpSpPr>
          <a:xfrm>
            <a:off x="6637062" y="1790700"/>
            <a:ext cx="5410200" cy="4800600"/>
            <a:chOff x="0" y="-57150"/>
            <a:chExt cx="2132412" cy="556121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C26A67CF-6BE6-7D2E-8F50-CF6E3BC6FA73}"/>
                </a:ext>
              </a:extLst>
            </p:cNvPr>
            <p:cNvSpPr/>
            <p:nvPr/>
          </p:nvSpPr>
          <p:spPr>
            <a:xfrm>
              <a:off x="0" y="0"/>
              <a:ext cx="2132412" cy="498971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5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66E0CDA9-B4C9-4A1E-983A-346A14DAF08D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11">
            <a:extLst>
              <a:ext uri="{FF2B5EF4-FFF2-40B4-BE49-F238E27FC236}">
                <a16:creationId xmlns:a16="http://schemas.microsoft.com/office/drawing/2014/main" id="{7D26864B-5C30-3A46-DA2D-E41E8A6B8643}"/>
              </a:ext>
            </a:extLst>
          </p:cNvPr>
          <p:cNvSpPr txBox="1"/>
          <p:nvPr/>
        </p:nvSpPr>
        <p:spPr>
          <a:xfrm>
            <a:off x="6992638" y="2409873"/>
            <a:ext cx="4734426" cy="100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</a:t>
            </a:r>
            <a:r>
              <a:rPr lang="en-US" sz="2400" b="1" dirty="0">
                <a:solidFill>
                  <a:srgbClr val="2C377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je</a:t>
            </a: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ct Detection and Instance Segmentation</a:t>
            </a:r>
          </a:p>
        </p:txBody>
      </p:sp>
      <p:grpSp>
        <p:nvGrpSpPr>
          <p:cNvPr id="32" name="Group 2">
            <a:extLst>
              <a:ext uri="{FF2B5EF4-FFF2-40B4-BE49-F238E27FC236}">
                <a16:creationId xmlns:a16="http://schemas.microsoft.com/office/drawing/2014/main" id="{EEE4DFAE-6CAB-BB8C-DB63-19A8CCE986EC}"/>
              </a:ext>
            </a:extLst>
          </p:cNvPr>
          <p:cNvGrpSpPr/>
          <p:nvPr/>
        </p:nvGrpSpPr>
        <p:grpSpPr>
          <a:xfrm>
            <a:off x="6629400" y="6248401"/>
            <a:ext cx="5410200" cy="3809999"/>
            <a:chOff x="0" y="-57150"/>
            <a:chExt cx="2132412" cy="556121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6024ECED-0CA7-0312-82CD-A0778BAE7F59}"/>
                </a:ext>
              </a:extLst>
            </p:cNvPr>
            <p:cNvSpPr/>
            <p:nvPr/>
          </p:nvSpPr>
          <p:spPr>
            <a:xfrm>
              <a:off x="0" y="0"/>
              <a:ext cx="2132412" cy="498971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5"/>
            </a:solidFill>
          </p:spPr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0CACF726-B841-01E8-32F8-0F9D24CC5B0B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5" name="TextBox 11">
            <a:extLst>
              <a:ext uri="{FF2B5EF4-FFF2-40B4-BE49-F238E27FC236}">
                <a16:creationId xmlns:a16="http://schemas.microsoft.com/office/drawing/2014/main" id="{659E812F-CDF2-A0FF-AD58-6123274D59EC}"/>
              </a:ext>
            </a:extLst>
          </p:cNvPr>
          <p:cNvSpPr txBox="1"/>
          <p:nvPr/>
        </p:nvSpPr>
        <p:spPr>
          <a:xfrm>
            <a:off x="6984976" y="6791373"/>
            <a:ext cx="4734426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Semantic Segmentation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B334300-7CD3-09A5-C508-F04EC1D91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63" y="3536299"/>
            <a:ext cx="5021894" cy="28990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2D4D03A-46D6-5179-E7FD-3D4517845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95" y="7479646"/>
            <a:ext cx="5029200" cy="2365761"/>
          </a:xfrm>
          <a:prstGeom prst="rect">
            <a:avLst/>
          </a:prstGeom>
        </p:spPr>
      </p:pic>
      <p:grpSp>
        <p:nvGrpSpPr>
          <p:cNvPr id="55" name="Group 2">
            <a:extLst>
              <a:ext uri="{FF2B5EF4-FFF2-40B4-BE49-F238E27FC236}">
                <a16:creationId xmlns:a16="http://schemas.microsoft.com/office/drawing/2014/main" id="{28EB6585-EE67-0A53-429B-74FD4ED388C5}"/>
              </a:ext>
            </a:extLst>
          </p:cNvPr>
          <p:cNvGrpSpPr/>
          <p:nvPr/>
        </p:nvGrpSpPr>
        <p:grpSpPr>
          <a:xfrm>
            <a:off x="12428262" y="1752600"/>
            <a:ext cx="5410200" cy="4800600"/>
            <a:chOff x="0" y="-57150"/>
            <a:chExt cx="2132412" cy="556121"/>
          </a:xfrm>
        </p:grpSpPr>
        <p:sp>
          <p:nvSpPr>
            <p:cNvPr id="56" name="Freeform 3">
              <a:extLst>
                <a:ext uri="{FF2B5EF4-FFF2-40B4-BE49-F238E27FC236}">
                  <a16:creationId xmlns:a16="http://schemas.microsoft.com/office/drawing/2014/main" id="{3E320980-FB8E-8955-784C-56D4931632CC}"/>
                </a:ext>
              </a:extLst>
            </p:cNvPr>
            <p:cNvSpPr/>
            <p:nvPr/>
          </p:nvSpPr>
          <p:spPr>
            <a:xfrm>
              <a:off x="0" y="0"/>
              <a:ext cx="2132412" cy="498971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5"/>
            </a:solidFill>
          </p:spPr>
        </p:sp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65DDDBAA-2306-7DC4-881C-34BD636AEFA4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8" name="TextBox 11">
            <a:extLst>
              <a:ext uri="{FF2B5EF4-FFF2-40B4-BE49-F238E27FC236}">
                <a16:creationId xmlns:a16="http://schemas.microsoft.com/office/drawing/2014/main" id="{6AE73A5A-645E-2DA6-06B5-9A24858A6B9F}"/>
              </a:ext>
            </a:extLst>
          </p:cNvPr>
          <p:cNvSpPr txBox="1"/>
          <p:nvPr/>
        </p:nvSpPr>
        <p:spPr>
          <a:xfrm>
            <a:off x="12783838" y="2371773"/>
            <a:ext cx="4734426" cy="1005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Zero-Shot Single Point Valid Mask Evaluation</a:t>
            </a:r>
          </a:p>
        </p:txBody>
      </p:sp>
      <p:grpSp>
        <p:nvGrpSpPr>
          <p:cNvPr id="59" name="Group 2">
            <a:extLst>
              <a:ext uri="{FF2B5EF4-FFF2-40B4-BE49-F238E27FC236}">
                <a16:creationId xmlns:a16="http://schemas.microsoft.com/office/drawing/2014/main" id="{D59A897B-8EB4-0BB3-4ED3-A2287F0AEF00}"/>
              </a:ext>
            </a:extLst>
          </p:cNvPr>
          <p:cNvGrpSpPr/>
          <p:nvPr/>
        </p:nvGrpSpPr>
        <p:grpSpPr>
          <a:xfrm>
            <a:off x="12420600" y="6210301"/>
            <a:ext cx="5410200" cy="3809999"/>
            <a:chOff x="0" y="-57150"/>
            <a:chExt cx="2132412" cy="556121"/>
          </a:xfrm>
        </p:grpSpPr>
        <p:sp>
          <p:nvSpPr>
            <p:cNvPr id="60" name="Freeform 3">
              <a:extLst>
                <a:ext uri="{FF2B5EF4-FFF2-40B4-BE49-F238E27FC236}">
                  <a16:creationId xmlns:a16="http://schemas.microsoft.com/office/drawing/2014/main" id="{B2FB7DB8-FED5-463E-60BE-3D262183EE0F}"/>
                </a:ext>
              </a:extLst>
            </p:cNvPr>
            <p:cNvSpPr/>
            <p:nvPr/>
          </p:nvSpPr>
          <p:spPr>
            <a:xfrm>
              <a:off x="0" y="0"/>
              <a:ext cx="2132412" cy="498971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5"/>
            </a:solidFill>
          </p:spPr>
        </p:sp>
        <p:sp>
          <p:nvSpPr>
            <p:cNvPr id="61" name="TextBox 4">
              <a:extLst>
                <a:ext uri="{FF2B5EF4-FFF2-40B4-BE49-F238E27FC236}">
                  <a16:creationId xmlns:a16="http://schemas.microsoft.com/office/drawing/2014/main" id="{02662C5F-B337-49E4-9985-06C20D7A5613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2" name="TextBox 11">
            <a:extLst>
              <a:ext uri="{FF2B5EF4-FFF2-40B4-BE49-F238E27FC236}">
                <a16:creationId xmlns:a16="http://schemas.microsoft.com/office/drawing/2014/main" id="{ACB7153B-BA44-3EC3-4A00-5CFF497BF74E}"/>
              </a:ext>
            </a:extLst>
          </p:cNvPr>
          <p:cNvSpPr txBox="1"/>
          <p:nvPr/>
        </p:nvSpPr>
        <p:spPr>
          <a:xfrm>
            <a:off x="12776175" y="6882017"/>
            <a:ext cx="4894919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Zero-Shot Instance Segmentation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A0033F62-F740-DAD5-2353-5785FF007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895" y="3490756"/>
            <a:ext cx="5029200" cy="288944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374ABD9-FE25-F981-1732-F9EF3FA24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852" y="7719829"/>
            <a:ext cx="5045242" cy="2071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B79F76-5456-5F00-41AD-1FF70D8F4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7847C84-CFD4-C412-812E-29B44AF7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75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838200" y="992604"/>
            <a:ext cx="90297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Experiments &amp; Results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434BB113-D3B2-8B7F-0963-BC562FC6B5DD}"/>
              </a:ext>
            </a:extLst>
          </p:cNvPr>
          <p:cNvGrpSpPr/>
          <p:nvPr/>
        </p:nvGrpSpPr>
        <p:grpSpPr>
          <a:xfrm>
            <a:off x="838200" y="1409700"/>
            <a:ext cx="5410200" cy="5114972"/>
            <a:chOff x="0" y="-57150"/>
            <a:chExt cx="2132412" cy="556121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B6A84EF9-915A-A6A5-814B-55797D395563}"/>
                </a:ext>
              </a:extLst>
            </p:cNvPr>
            <p:cNvSpPr/>
            <p:nvPr/>
          </p:nvSpPr>
          <p:spPr>
            <a:xfrm>
              <a:off x="0" y="31260"/>
              <a:ext cx="2132412" cy="467711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6"/>
            </a:solidFill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EEF32620-C413-1E5D-24E6-DC0F887C900D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3112" y="2421745"/>
            <a:ext cx="4734426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Point-Prompt Segmentation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C68D6C3B-2497-0901-C2A3-7EBCA6448AD9}"/>
              </a:ext>
            </a:extLst>
          </p:cNvPr>
          <p:cNvGrpSpPr/>
          <p:nvPr/>
        </p:nvGrpSpPr>
        <p:grpSpPr>
          <a:xfrm>
            <a:off x="6629400" y="1752600"/>
            <a:ext cx="5410200" cy="4576065"/>
            <a:chOff x="0" y="-57150"/>
            <a:chExt cx="2132412" cy="556121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C26A67CF-6BE6-7D2E-8F50-CF6E3BC6FA73}"/>
                </a:ext>
              </a:extLst>
            </p:cNvPr>
            <p:cNvSpPr/>
            <p:nvPr/>
          </p:nvSpPr>
          <p:spPr>
            <a:xfrm>
              <a:off x="0" y="0"/>
              <a:ext cx="2132412" cy="498971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5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66E0CDA9-B4C9-4A1E-983A-346A14DAF08D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11">
            <a:extLst>
              <a:ext uri="{FF2B5EF4-FFF2-40B4-BE49-F238E27FC236}">
                <a16:creationId xmlns:a16="http://schemas.microsoft.com/office/drawing/2014/main" id="{7D26864B-5C30-3A46-DA2D-E41E8A6B8643}"/>
              </a:ext>
            </a:extLst>
          </p:cNvPr>
          <p:cNvSpPr txBox="1"/>
          <p:nvPr/>
        </p:nvSpPr>
        <p:spPr>
          <a:xfrm>
            <a:off x="6992638" y="2409873"/>
            <a:ext cx="4734426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Segment Everything Task</a:t>
            </a:r>
          </a:p>
        </p:txBody>
      </p:sp>
      <p:grpSp>
        <p:nvGrpSpPr>
          <p:cNvPr id="32" name="Group 2">
            <a:extLst>
              <a:ext uri="{FF2B5EF4-FFF2-40B4-BE49-F238E27FC236}">
                <a16:creationId xmlns:a16="http://schemas.microsoft.com/office/drawing/2014/main" id="{EEE4DFAE-6CAB-BB8C-DB63-19A8CCE986EC}"/>
              </a:ext>
            </a:extLst>
          </p:cNvPr>
          <p:cNvGrpSpPr/>
          <p:nvPr/>
        </p:nvGrpSpPr>
        <p:grpSpPr>
          <a:xfrm>
            <a:off x="6629400" y="5981700"/>
            <a:ext cx="5410200" cy="4305300"/>
            <a:chOff x="0" y="-57150"/>
            <a:chExt cx="2132412" cy="556121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6024ECED-0CA7-0312-82CD-A0778BAE7F59}"/>
                </a:ext>
              </a:extLst>
            </p:cNvPr>
            <p:cNvSpPr/>
            <p:nvPr/>
          </p:nvSpPr>
          <p:spPr>
            <a:xfrm>
              <a:off x="0" y="0"/>
              <a:ext cx="2132412" cy="498971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5"/>
            </a:solidFill>
          </p:spPr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0CACF726-B841-01E8-32F8-0F9D24CC5B0B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5" name="TextBox 11">
            <a:extLst>
              <a:ext uri="{FF2B5EF4-FFF2-40B4-BE49-F238E27FC236}">
                <a16:creationId xmlns:a16="http://schemas.microsoft.com/office/drawing/2014/main" id="{659E812F-CDF2-A0FF-AD58-6123274D59EC}"/>
              </a:ext>
            </a:extLst>
          </p:cNvPr>
          <p:cNvSpPr txBox="1"/>
          <p:nvPr/>
        </p:nvSpPr>
        <p:spPr>
          <a:xfrm>
            <a:off x="6984976" y="6524672"/>
            <a:ext cx="4734426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Salient Instance Segmentation</a:t>
            </a:r>
          </a:p>
        </p:txBody>
      </p:sp>
      <p:grpSp>
        <p:nvGrpSpPr>
          <p:cNvPr id="55" name="Group 2">
            <a:extLst>
              <a:ext uri="{FF2B5EF4-FFF2-40B4-BE49-F238E27FC236}">
                <a16:creationId xmlns:a16="http://schemas.microsoft.com/office/drawing/2014/main" id="{28EB6585-EE67-0A53-429B-74FD4ED388C5}"/>
              </a:ext>
            </a:extLst>
          </p:cNvPr>
          <p:cNvGrpSpPr/>
          <p:nvPr/>
        </p:nvGrpSpPr>
        <p:grpSpPr>
          <a:xfrm>
            <a:off x="12428262" y="1752600"/>
            <a:ext cx="5410200" cy="3750313"/>
            <a:chOff x="0" y="-57150"/>
            <a:chExt cx="2132412" cy="556121"/>
          </a:xfrm>
        </p:grpSpPr>
        <p:sp>
          <p:nvSpPr>
            <p:cNvPr id="56" name="Freeform 3">
              <a:extLst>
                <a:ext uri="{FF2B5EF4-FFF2-40B4-BE49-F238E27FC236}">
                  <a16:creationId xmlns:a16="http://schemas.microsoft.com/office/drawing/2014/main" id="{3E320980-FB8E-8955-784C-56D4931632CC}"/>
                </a:ext>
              </a:extLst>
            </p:cNvPr>
            <p:cNvSpPr/>
            <p:nvPr/>
          </p:nvSpPr>
          <p:spPr>
            <a:xfrm>
              <a:off x="0" y="12583"/>
              <a:ext cx="2132412" cy="486388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5"/>
            </a:solidFill>
          </p:spPr>
        </p:sp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65DDDBAA-2306-7DC4-881C-34BD636AEFA4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8" name="TextBox 11">
            <a:extLst>
              <a:ext uri="{FF2B5EF4-FFF2-40B4-BE49-F238E27FC236}">
                <a16:creationId xmlns:a16="http://schemas.microsoft.com/office/drawing/2014/main" id="{6AE73A5A-645E-2DA6-06B5-9A24858A6B9F}"/>
              </a:ext>
            </a:extLst>
          </p:cNvPr>
          <p:cNvSpPr txBox="1"/>
          <p:nvPr/>
        </p:nvSpPr>
        <p:spPr>
          <a:xfrm>
            <a:off x="12783838" y="2371773"/>
            <a:ext cx="4734426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Ablation Study on Training Loss of SAMI </a:t>
            </a:r>
          </a:p>
        </p:txBody>
      </p:sp>
      <p:grpSp>
        <p:nvGrpSpPr>
          <p:cNvPr id="59" name="Group 2">
            <a:extLst>
              <a:ext uri="{FF2B5EF4-FFF2-40B4-BE49-F238E27FC236}">
                <a16:creationId xmlns:a16="http://schemas.microsoft.com/office/drawing/2014/main" id="{D59A897B-8EB4-0BB3-4ED3-A2287F0AEF00}"/>
              </a:ext>
            </a:extLst>
          </p:cNvPr>
          <p:cNvGrpSpPr/>
          <p:nvPr/>
        </p:nvGrpSpPr>
        <p:grpSpPr>
          <a:xfrm>
            <a:off x="12420600" y="5067300"/>
            <a:ext cx="5410200" cy="5250439"/>
            <a:chOff x="0" y="-57150"/>
            <a:chExt cx="2132412" cy="547409"/>
          </a:xfrm>
        </p:grpSpPr>
        <p:sp>
          <p:nvSpPr>
            <p:cNvPr id="60" name="Freeform 3">
              <a:extLst>
                <a:ext uri="{FF2B5EF4-FFF2-40B4-BE49-F238E27FC236}">
                  <a16:creationId xmlns:a16="http://schemas.microsoft.com/office/drawing/2014/main" id="{B2FB7DB8-FED5-463E-60BE-3D262183EE0F}"/>
                </a:ext>
              </a:extLst>
            </p:cNvPr>
            <p:cNvSpPr/>
            <p:nvPr/>
          </p:nvSpPr>
          <p:spPr>
            <a:xfrm>
              <a:off x="0" y="0"/>
              <a:ext cx="2132412" cy="487054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5"/>
            </a:solidFill>
          </p:spPr>
        </p:sp>
        <p:sp>
          <p:nvSpPr>
            <p:cNvPr id="61" name="TextBox 4">
              <a:extLst>
                <a:ext uri="{FF2B5EF4-FFF2-40B4-BE49-F238E27FC236}">
                  <a16:creationId xmlns:a16="http://schemas.microsoft.com/office/drawing/2014/main" id="{02662C5F-B337-49E4-9985-06C20D7A5613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2" name="TextBox 11">
            <a:extLst>
              <a:ext uri="{FF2B5EF4-FFF2-40B4-BE49-F238E27FC236}">
                <a16:creationId xmlns:a16="http://schemas.microsoft.com/office/drawing/2014/main" id="{ACB7153B-BA44-3EC3-4A00-5CFF497BF74E}"/>
              </a:ext>
            </a:extLst>
          </p:cNvPr>
          <p:cNvSpPr txBox="1"/>
          <p:nvPr/>
        </p:nvSpPr>
        <p:spPr>
          <a:xfrm>
            <a:off x="12776175" y="5891417"/>
            <a:ext cx="4894919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Ablation Study on Training Steps of </a:t>
            </a:r>
            <a:r>
              <a:rPr lang="en-US" sz="2400" b="1" dirty="0" err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EfficientSAM</a:t>
            </a: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on COCO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748338-3619-67BF-36DB-5AD489C37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01576"/>
            <a:ext cx="5147352" cy="3184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FDF50B-7904-15D0-3287-2F522D705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78" y="3089882"/>
            <a:ext cx="5013891" cy="3109882"/>
          </a:xfrm>
          <a:prstGeom prst="rect">
            <a:avLst/>
          </a:prstGeom>
        </p:spPr>
      </p:pic>
      <p:grpSp>
        <p:nvGrpSpPr>
          <p:cNvPr id="36" name="Group 2">
            <a:extLst>
              <a:ext uri="{FF2B5EF4-FFF2-40B4-BE49-F238E27FC236}">
                <a16:creationId xmlns:a16="http://schemas.microsoft.com/office/drawing/2014/main" id="{223B150B-4545-6849-BC7D-F6A56875CA44}"/>
              </a:ext>
            </a:extLst>
          </p:cNvPr>
          <p:cNvGrpSpPr/>
          <p:nvPr/>
        </p:nvGrpSpPr>
        <p:grpSpPr>
          <a:xfrm>
            <a:off x="838200" y="5676901"/>
            <a:ext cx="5410200" cy="4640838"/>
            <a:chOff x="0" y="-57150"/>
            <a:chExt cx="2132412" cy="579090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6F7F1D25-DC72-3E9B-0659-344A94451043}"/>
                </a:ext>
              </a:extLst>
            </p:cNvPr>
            <p:cNvSpPr/>
            <p:nvPr/>
          </p:nvSpPr>
          <p:spPr>
            <a:xfrm>
              <a:off x="0" y="66432"/>
              <a:ext cx="2132412" cy="455508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E9DE6"/>
            </a:solidFill>
          </p:spPr>
        </p:sp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74F603AE-369A-94F2-C494-C2ED5C302591}"/>
                </a:ext>
              </a:extLst>
            </p:cNvPr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1" name="TextBox 11">
            <a:extLst>
              <a:ext uri="{FF2B5EF4-FFF2-40B4-BE49-F238E27FC236}">
                <a16:creationId xmlns:a16="http://schemas.microsoft.com/office/drawing/2014/main" id="{C335DFBC-053F-087D-E6C7-DA865B7DD8C6}"/>
              </a:ext>
            </a:extLst>
          </p:cNvPr>
          <p:cNvSpPr txBox="1"/>
          <p:nvPr/>
        </p:nvSpPr>
        <p:spPr>
          <a:xfrm>
            <a:off x="1017070" y="6879812"/>
            <a:ext cx="4734426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Box-Prompt Segmentation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84B156-E4DF-3DCC-7837-5B0E85350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26" y="7634296"/>
            <a:ext cx="5161560" cy="23860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BAC18A-3C15-49AC-7354-5D4491B8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73" y="7023100"/>
            <a:ext cx="4102100" cy="3073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D6B355F-411E-0FA4-FFEF-C3428D6FF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793" y="3524854"/>
            <a:ext cx="5037137" cy="17740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E0F194D-E4EB-1EAC-BD1A-D0BEDD2E80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709" y="7038121"/>
            <a:ext cx="5069221" cy="2951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A7D76-AB1B-8CC7-F126-254D8859AF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DAB084-7EBF-CB3B-496D-1DCED152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7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iveDemoOfEfficientSAM.mp4">
            <a:hlinkClick r:id="" action="ppaction://media"/>
            <a:extLst>
              <a:ext uri="{FF2B5EF4-FFF2-40B4-BE49-F238E27FC236}">
                <a16:creationId xmlns:a16="http://schemas.microsoft.com/office/drawing/2014/main" id="{8C0EFD7F-E235-B1DB-A034-07106FB0F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37" r="3644" b="-651"/>
          <a:stretch/>
        </p:blipFill>
        <p:spPr>
          <a:xfrm>
            <a:off x="4343400" y="91306"/>
            <a:ext cx="13944600" cy="9046560"/>
          </a:xfrm>
          <a:prstGeom prst="rect">
            <a:avLst/>
          </a:prstGeom>
        </p:spPr>
      </p:pic>
      <p:sp>
        <p:nvSpPr>
          <p:cNvPr id="19" name="Freeform 3">
            <a:extLst>
              <a:ext uri="{FF2B5EF4-FFF2-40B4-BE49-F238E27FC236}">
                <a16:creationId xmlns:a16="http://schemas.microsoft.com/office/drawing/2014/main" id="{CF59CD2A-6D8F-EB08-4D77-9BC756FDB82F}"/>
              </a:ext>
            </a:extLst>
          </p:cNvPr>
          <p:cNvSpPr/>
          <p:nvPr/>
        </p:nvSpPr>
        <p:spPr>
          <a:xfrm>
            <a:off x="8623133" y="9446163"/>
            <a:ext cx="5943600" cy="506719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grpSp>
        <p:nvGrpSpPr>
          <p:cNvPr id="2" name="Group 2"/>
          <p:cNvGrpSpPr/>
          <p:nvPr/>
        </p:nvGrpSpPr>
        <p:grpSpPr>
          <a:xfrm>
            <a:off x="1" y="0"/>
            <a:ext cx="4933950" cy="10287000"/>
            <a:chOff x="0" y="0"/>
            <a:chExt cx="16676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7662" cy="2709333"/>
            </a:xfrm>
            <a:custGeom>
              <a:avLst/>
              <a:gdLst/>
              <a:ahLst/>
              <a:cxnLst/>
              <a:rect l="l" t="t" r="r" b="b"/>
              <a:pathLst>
                <a:path w="1667662" h="2709333">
                  <a:moveTo>
                    <a:pt x="0" y="0"/>
                  </a:moveTo>
                  <a:lnTo>
                    <a:pt x="1667662" y="0"/>
                  </a:lnTo>
                  <a:lnTo>
                    <a:pt x="16676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766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2675" y="940277"/>
            <a:ext cx="4933950" cy="11515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8000" b="1" i="1" dirty="0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Live Demo:</a:t>
            </a:r>
          </a:p>
          <a:p>
            <a:pPr marL="0" lvl="0" indent="0" algn="l">
              <a:lnSpc>
                <a:spcPts val="9000"/>
              </a:lnSpc>
            </a:pPr>
            <a:endParaRPr lang="en-US" sz="7200" b="1" i="1" dirty="0">
              <a:solidFill>
                <a:srgbClr val="FFFFFF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lvl="0" indent="0" algn="l">
              <a:lnSpc>
                <a:spcPts val="9000"/>
              </a:lnSpc>
            </a:pPr>
            <a:r>
              <a:rPr lang="en-US" sz="48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Point-Prompt Segmentation</a:t>
            </a:r>
          </a:p>
          <a:p>
            <a:pPr marL="0" lvl="0" indent="0" algn="l">
              <a:lnSpc>
                <a:spcPts val="9000"/>
              </a:lnSpc>
            </a:pPr>
            <a:endParaRPr lang="en-US" sz="4800" b="1" i="1" dirty="0">
              <a:solidFill>
                <a:srgbClr val="2C377F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lvl="0" indent="0" algn="l">
              <a:lnSpc>
                <a:spcPts val="9000"/>
              </a:lnSpc>
            </a:pPr>
            <a:r>
              <a:rPr lang="en-US" sz="4800" b="1" i="1" dirty="0">
                <a:solidFill>
                  <a:srgbClr val="2C377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Box-Prompt Segmentation</a:t>
            </a:r>
          </a:p>
          <a:p>
            <a:pPr marL="0" lvl="0" indent="0" algn="l">
              <a:lnSpc>
                <a:spcPts val="9000"/>
              </a:lnSpc>
            </a:pPr>
            <a:endParaRPr lang="en-US" sz="7200" b="1" i="1" dirty="0">
              <a:solidFill>
                <a:srgbClr val="FFFFFF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lvl="0" indent="0" algn="l">
              <a:lnSpc>
                <a:spcPts val="9000"/>
              </a:lnSpc>
            </a:pPr>
            <a:endParaRPr lang="en-US" sz="7200" b="1" i="1" dirty="0">
              <a:solidFill>
                <a:srgbClr val="FFFFFF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lvl="0" indent="0" algn="l">
              <a:lnSpc>
                <a:spcPts val="9000"/>
              </a:lnSpc>
            </a:pPr>
            <a:endParaRPr lang="en-US" sz="7200" b="1" i="1" dirty="0">
              <a:solidFill>
                <a:srgbClr val="6666FF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DBAC16FF-EDE3-4A9B-3193-185071369F27}"/>
              </a:ext>
            </a:extLst>
          </p:cNvPr>
          <p:cNvSpPr txBox="1"/>
          <p:nvPr/>
        </p:nvSpPr>
        <p:spPr>
          <a:xfrm>
            <a:off x="8699333" y="9446163"/>
            <a:ext cx="5867400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4079"/>
              </a:lnSpc>
            </a:pP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https://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huggingface.co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/spaces/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yunyangx</a:t>
            </a: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/</a:t>
            </a:r>
            <a:r>
              <a:rPr lang="en-US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EfficientSAM</a:t>
            </a:r>
            <a:endParaRPr lang="en-US" b="1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20325-196D-7C5F-6661-3472FBC76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CDE9FA-D794-E610-41DB-35FB44DC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>
            <a:extLst>
              <a:ext uri="{FF2B5EF4-FFF2-40B4-BE49-F238E27FC236}">
                <a16:creationId xmlns:a16="http://schemas.microsoft.com/office/drawing/2014/main" id="{623BF37C-A3B8-ED5D-393B-307C8B23287B}"/>
              </a:ext>
            </a:extLst>
          </p:cNvPr>
          <p:cNvSpPr/>
          <p:nvPr/>
        </p:nvSpPr>
        <p:spPr>
          <a:xfrm>
            <a:off x="689810" y="2628900"/>
            <a:ext cx="13483389" cy="7026275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15544800" cy="1222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Limitations of the Proposed Method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" y="2713813"/>
            <a:ext cx="13046242" cy="7306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Trade-off Between Efficiency and Accuracy:</a:t>
            </a:r>
          </a:p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1. </a:t>
            </a:r>
            <a:r>
              <a:rPr lang="en-US" sz="24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EfficientSAM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Goal: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Reduce computational overhead of the original SAM model.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Approach: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Implement a lighter, more efficient model architecture.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Model Changes: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Uses smaller networks, fewer parameters, simplified layers.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Reason: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Original SAM known for high accuracy, but with high computational demands.</a:t>
            </a:r>
          </a:p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2. Consequence: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Efficiency vs. Accuracy: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Simplification leads to reduced accuracy.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Detail Limitation: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Lightweight models may not capture complex details as effectively as SAM.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Deployment: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Works well on low-power devices but may struggle with complex tasks.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Learning Impact: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Limits ability to generalize across large, diverse datasets.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Example: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In critical applications like medical imaging or complex scene segmentation, reduced model complexity may result in less precise outcomes.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A00A0D-0A39-1DDD-0592-BF6EB07D5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473FAA-FA02-1650-5570-642944F6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9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>
            <a:extLst>
              <a:ext uri="{FF2B5EF4-FFF2-40B4-BE49-F238E27FC236}">
                <a16:creationId xmlns:a16="http://schemas.microsoft.com/office/drawing/2014/main" id="{623BF37C-A3B8-ED5D-393B-307C8B23287B}"/>
              </a:ext>
            </a:extLst>
          </p:cNvPr>
          <p:cNvSpPr/>
          <p:nvPr/>
        </p:nvSpPr>
        <p:spPr>
          <a:xfrm>
            <a:off x="469232" y="2552700"/>
            <a:ext cx="16218568" cy="6968438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66294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9758" y="2579776"/>
            <a:ext cx="15713242" cy="7306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1. Quantization &amp; Pruning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Quantization: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Implement techniques to reduce model size and accelerate inference by lowering numerical precision without a substantial loss in accuracy.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Pruning: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Remove non-essential neurons to decrease complexity and enhance operational speed, maintaining performance integrity.</a:t>
            </a:r>
          </a:p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2. Hybrid Encoder Architecture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Combination: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Utilize a mix of CNNs and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ViTs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to leverage local feature extraction and global contextual understanding.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Goal: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Achieve a balanced model that offers both efficiency and robust handling of complex tasks.</a:t>
            </a:r>
          </a:p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3. Dynamic Resolution Adaptation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Adaptive Input: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Adjust image resolution based on task complexity to optimize computational resources.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Efficiency: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Lower resolution for simpler tasks, higher for complex scenarios to maintain accuracy without excess computation.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A00A0D-0A39-1DDD-0592-BF6EB07D5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473FAA-FA02-1650-5570-642944F6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69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>
            <a:extLst>
              <a:ext uri="{FF2B5EF4-FFF2-40B4-BE49-F238E27FC236}">
                <a16:creationId xmlns:a16="http://schemas.microsoft.com/office/drawing/2014/main" id="{240148E7-2DE8-0297-DE6A-61C543BFE9D3}"/>
              </a:ext>
            </a:extLst>
          </p:cNvPr>
          <p:cNvSpPr/>
          <p:nvPr/>
        </p:nvSpPr>
        <p:spPr>
          <a:xfrm>
            <a:off x="9847846" y="9135450"/>
            <a:ext cx="7467599" cy="506719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FA56C011-7F37-686D-C38C-560F78BE5D40}"/>
              </a:ext>
            </a:extLst>
          </p:cNvPr>
          <p:cNvSpPr/>
          <p:nvPr/>
        </p:nvSpPr>
        <p:spPr>
          <a:xfrm>
            <a:off x="9829800" y="3009900"/>
            <a:ext cx="7467600" cy="5943600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9E9DE5"/>
          </a:solid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623BF37C-A3B8-ED5D-393B-307C8B23287B}"/>
              </a:ext>
            </a:extLst>
          </p:cNvPr>
          <p:cNvSpPr/>
          <p:nvPr/>
        </p:nvSpPr>
        <p:spPr>
          <a:xfrm>
            <a:off x="697832" y="3009900"/>
            <a:ext cx="8458200" cy="5398034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66294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6590" y="3113176"/>
            <a:ext cx="8001000" cy="5203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SAMI (SAM-leveraged Masked Image Pretraining) enhances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ViTs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by leveraging the SAM foundation model.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Improves pretraining by reconstructing latent features from SAM’s image encoder.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Proven effective across tasks: image classification, object detection, instance segmentation, semantic segmentation, and segment anything.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-S reduces the inference time of SAM by ∼20x and the parameter size by ∼20x with a small performance drop, 44.4 AP vs 46.5 AP.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FAB24-3D1B-C55F-735A-D4D2FB11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162300"/>
            <a:ext cx="7124698" cy="5645823"/>
          </a:xfrm>
          <a:prstGeom prst="rect">
            <a:avLst/>
          </a:prstGeom>
          <a:ln w="15875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A00A0D-0A39-1DDD-0592-BF6EB07D5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473FAA-FA02-1650-5570-642944F6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FF9C2201-B50D-5877-2E2A-805BBA4B08DB}"/>
              </a:ext>
            </a:extLst>
          </p:cNvPr>
          <p:cNvSpPr txBox="1"/>
          <p:nvPr/>
        </p:nvSpPr>
        <p:spPr>
          <a:xfrm>
            <a:off x="9829800" y="9071811"/>
            <a:ext cx="7467600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079"/>
              </a:lnSpc>
            </a:pPr>
            <a:r>
              <a:rPr lang="en-US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Performance for Zero-Shot Instance Segmentation on COCO dataset.</a:t>
            </a:r>
          </a:p>
        </p:txBody>
      </p:sp>
    </p:spTree>
    <p:extLst>
      <p:ext uri="{BB962C8B-B14F-4D97-AF65-F5344CB8AC3E}">
        <p14:creationId xmlns:p14="http://schemas.microsoft.com/office/powerpoint/2010/main" val="250680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1BFB0681-1751-9F82-7419-A3876ACC211A}"/>
              </a:ext>
            </a:extLst>
          </p:cNvPr>
          <p:cNvSpPr/>
          <p:nvPr/>
        </p:nvSpPr>
        <p:spPr>
          <a:xfrm>
            <a:off x="457200" y="2400300"/>
            <a:ext cx="17373600" cy="7467599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66294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2476500"/>
            <a:ext cx="16916400" cy="7306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SAM (Segment Anything Model) – Kirillov et al., "Segment Anything Model," 2023.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Masked Autoencoders (MAE) – He et al., "Masked Autoencoders Are Scalable Vision Learners," 2022.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Vision Transformers (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ViTs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) –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Dosovitskiy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et al., "An Image is Worth 16x16 Words: Transformers for Image Recognition at Scale," 2020.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Knowledge Distillation – Hinton et al., "Distilling the Knowledge in a Neural Network," 2015.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Self-Supervised Pretraining (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BEiT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,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iBOT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, DINO, CAE, etc.) – Bao et al., "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BEiT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 BERT Pre-Training of Image Transformers," 2021.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FastSAM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&amp;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MobileSAM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– Yang et al., "Fast Segment Anything," 2023; Li et al., "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MobileSAM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 Lightweight Segment Anything Model," 2023.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Mask2Former (Semantic Segmentation) – Cheng et al., "Mask2Former: Masked-Attention Transformer for Universal Image Segmentation," 2021.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ViTDet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(Object Detection with Vision Transformers) – Li et al., "Exploring Plain Vision Transformer Backbones for Object Detection," 2022.</a:t>
            </a:r>
          </a:p>
          <a:p>
            <a:pPr marL="342900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U²-Net (Saliency-based Segmentation) – Qin et al., "U²-Net: Going Deeper with Nested U-Structure for Salient Object Detection," 2020.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91BB9-5547-EADE-CAEF-DFEBC611A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3C0778-A2E2-B758-061D-0692B5B5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52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428" y="0"/>
            <a:ext cx="13066628" cy="10287000"/>
          </a:xfrm>
          <a:custGeom>
            <a:avLst/>
            <a:gdLst/>
            <a:ahLst/>
            <a:cxnLst/>
            <a:rect l="l" t="t" r="r" b="b"/>
            <a:pathLst>
              <a:path w="13066628" h="10287000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5419727"/>
            <a:ext cx="8115300" cy="206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10"/>
              </a:lnSpc>
            </a:pPr>
            <a:r>
              <a:rPr lang="en-US" sz="1200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ADA91-7F60-0896-0E83-1EDAD12A0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66AC4D-6671-1674-F5D2-BCCC82D5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2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80010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What is Segmentation?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128B7-BB88-AF94-C33B-7656F7CC6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AC608B-A974-CF4F-9353-A1777D17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6BC31E-0033-B959-FB84-B912248A0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2494962"/>
            <a:ext cx="6976689" cy="35724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D73DE2-EBBC-8219-C9A8-781E929D8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2" y="6594391"/>
            <a:ext cx="3714778" cy="3097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8AAF32-6C29-967B-F2D1-F0989DF77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84" y="6594391"/>
            <a:ext cx="3714778" cy="30972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D41A32-47DD-3619-E9D7-5C1F72B04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496" y="6624470"/>
            <a:ext cx="3705130" cy="30972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65635DA-4677-07A7-F2A1-9BC936181D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536" y="6624470"/>
            <a:ext cx="3705130" cy="31069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B0D8C0D-6FF8-3A43-3DC8-E651E1B0AC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509754"/>
            <a:ext cx="6634567" cy="35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4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EDE5DD96-621B-E4B6-70A8-CCEB6952CCC7}"/>
              </a:ext>
            </a:extLst>
          </p:cNvPr>
          <p:cNvSpPr/>
          <p:nvPr/>
        </p:nvSpPr>
        <p:spPr>
          <a:xfrm>
            <a:off x="2514600" y="6203819"/>
            <a:ext cx="12649200" cy="2590800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9E9DE5"/>
          </a:solid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642BD23F-0A1B-62BA-875C-4E78926EF614}"/>
              </a:ext>
            </a:extLst>
          </p:cNvPr>
          <p:cNvSpPr/>
          <p:nvPr/>
        </p:nvSpPr>
        <p:spPr>
          <a:xfrm>
            <a:off x="3581400" y="2941140"/>
            <a:ext cx="10515600" cy="2328692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9E9DE5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150114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SAM (Segment Anything Model)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AC7B-9456-BA87-40E3-7838FDF7C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54488BE-6123-A8DE-BF3D-8D203175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6BBDD-B2A8-B597-5926-139412100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121229"/>
            <a:ext cx="10210800" cy="1996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51D612-0DF2-DB9A-9C11-42AFD02E8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97" y="6356219"/>
            <a:ext cx="12348006" cy="2286000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37FE3041-DD4D-8F8C-DC50-EC4829636511}"/>
              </a:ext>
            </a:extLst>
          </p:cNvPr>
          <p:cNvSpPr txBox="1"/>
          <p:nvPr/>
        </p:nvSpPr>
        <p:spPr>
          <a:xfrm>
            <a:off x="7848600" y="5299551"/>
            <a:ext cx="1981200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0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SAM Overview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92177185-6BE9-5386-F6CD-4FD75E2F69DA}"/>
              </a:ext>
            </a:extLst>
          </p:cNvPr>
          <p:cNvSpPr txBox="1"/>
          <p:nvPr/>
        </p:nvSpPr>
        <p:spPr>
          <a:xfrm>
            <a:off x="2665197" y="8839002"/>
            <a:ext cx="12348006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SA-1B Dataset</a:t>
            </a:r>
            <a:br>
              <a:rPr lang="en-US" sz="2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</a:br>
            <a:r>
              <a:rPr lang="en-US" sz="20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SA-1B has 11X more images and 400X more masks than the largest existing segmentation dataset Open Images</a:t>
            </a: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289890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3">
            <a:extLst>
              <a:ext uri="{FF2B5EF4-FFF2-40B4-BE49-F238E27FC236}">
                <a16:creationId xmlns:a16="http://schemas.microsoft.com/office/drawing/2014/main" id="{425E1CBD-2430-F9E8-20C5-28664C773473}"/>
              </a:ext>
            </a:extLst>
          </p:cNvPr>
          <p:cNvSpPr/>
          <p:nvPr/>
        </p:nvSpPr>
        <p:spPr>
          <a:xfrm>
            <a:off x="457200" y="2400973"/>
            <a:ext cx="17297400" cy="7390727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5520700" cy="1128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0628" y="3287473"/>
            <a:ext cx="12100372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Sets new benchmark with its </a:t>
            </a: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zero-shot segmentation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ability, achieving an </a:t>
            </a: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AP of 46.5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on COCO dataset.</a:t>
            </a:r>
          </a:p>
        </p:txBody>
      </p:sp>
      <p:sp>
        <p:nvSpPr>
          <p:cNvPr id="14" name="Plus 13">
            <a:extLst>
              <a:ext uri="{FF2B5EF4-FFF2-40B4-BE49-F238E27FC236}">
                <a16:creationId xmlns:a16="http://schemas.microsoft.com/office/drawing/2014/main" id="{CCFE0ED3-7E20-D6D0-6448-BA382438BCEF}"/>
              </a:ext>
            </a:extLst>
          </p:cNvPr>
          <p:cNvSpPr/>
          <p:nvPr/>
        </p:nvSpPr>
        <p:spPr>
          <a:xfrm>
            <a:off x="2798644" y="3305559"/>
            <a:ext cx="457199" cy="471283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343A237A-A1C6-D0E8-6860-4F50FA02869D}"/>
              </a:ext>
            </a:extLst>
          </p:cNvPr>
          <p:cNvSpPr txBox="1"/>
          <p:nvPr/>
        </p:nvSpPr>
        <p:spPr>
          <a:xfrm>
            <a:off x="685800" y="2552750"/>
            <a:ext cx="7054678" cy="48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800" b="1" u="sng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Existing Models:</a:t>
            </a:r>
          </a:p>
        </p:txBody>
      </p:sp>
      <p:sp>
        <p:nvSpPr>
          <p:cNvPr id="21" name="Minus 20">
            <a:extLst>
              <a:ext uri="{FF2B5EF4-FFF2-40B4-BE49-F238E27FC236}">
                <a16:creationId xmlns:a16="http://schemas.microsoft.com/office/drawing/2014/main" id="{9D6AB39D-6370-10C6-270B-E805918C4EE3}"/>
              </a:ext>
            </a:extLst>
          </p:cNvPr>
          <p:cNvSpPr/>
          <p:nvPr/>
        </p:nvSpPr>
        <p:spPr>
          <a:xfrm>
            <a:off x="2794633" y="5255873"/>
            <a:ext cx="457199" cy="489369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F52A6-32E0-DC9E-D7B7-682FC1062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0C41D54-D431-59FD-1543-A82D3C46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06422D8D-CE07-D038-6D7B-7798B5A86A61}"/>
              </a:ext>
            </a:extLst>
          </p:cNvPr>
          <p:cNvSpPr txBox="1"/>
          <p:nvPr/>
        </p:nvSpPr>
        <p:spPr>
          <a:xfrm>
            <a:off x="762000" y="3240776"/>
            <a:ext cx="1524000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SAM: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91DC7573-4C92-AA7B-CB31-CF87B18F118B}"/>
              </a:ext>
            </a:extLst>
          </p:cNvPr>
          <p:cNvSpPr txBox="1"/>
          <p:nvPr/>
        </p:nvSpPr>
        <p:spPr>
          <a:xfrm>
            <a:off x="762000" y="7048501"/>
            <a:ext cx="1524000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FastSAM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A3456E7C-D0F8-3463-AF6D-9EDBF17AC623}"/>
              </a:ext>
            </a:extLst>
          </p:cNvPr>
          <p:cNvSpPr txBox="1"/>
          <p:nvPr/>
        </p:nvSpPr>
        <p:spPr>
          <a:xfrm>
            <a:off x="762000" y="8641659"/>
            <a:ext cx="1740244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MobileSAM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A3E811A2-6B0D-152F-D92E-86A87C30C15B}"/>
              </a:ext>
            </a:extLst>
          </p:cNvPr>
          <p:cNvSpPr txBox="1"/>
          <p:nvPr/>
        </p:nvSpPr>
        <p:spPr>
          <a:xfrm>
            <a:off x="3520628" y="4229101"/>
            <a:ext cx="12100372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Uses a prompt-based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-H encoder, trained on </a:t>
            </a: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SA-1B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dataset with more than </a:t>
            </a: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1B masks from 11M images</a:t>
            </a:r>
            <a:r>
              <a:rPr lang="en-US" sz="2400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.</a:t>
            </a:r>
          </a:p>
        </p:txBody>
      </p:sp>
      <p:sp>
        <p:nvSpPr>
          <p:cNvPr id="32" name="Plus 31">
            <a:extLst>
              <a:ext uri="{FF2B5EF4-FFF2-40B4-BE49-F238E27FC236}">
                <a16:creationId xmlns:a16="http://schemas.microsoft.com/office/drawing/2014/main" id="{BE91C072-390E-87FC-3ED2-A4C628B53319}"/>
              </a:ext>
            </a:extLst>
          </p:cNvPr>
          <p:cNvSpPr/>
          <p:nvPr/>
        </p:nvSpPr>
        <p:spPr>
          <a:xfrm>
            <a:off x="2798644" y="4247187"/>
            <a:ext cx="457199" cy="471283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CF7864C7-EEDB-8048-4DA9-454DB5ACE56F}"/>
              </a:ext>
            </a:extLst>
          </p:cNvPr>
          <p:cNvSpPr txBox="1"/>
          <p:nvPr/>
        </p:nvSpPr>
        <p:spPr>
          <a:xfrm>
            <a:off x="3516617" y="5219701"/>
            <a:ext cx="13700572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High Computational Cost: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Employs a Vision Transformer (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ViT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-H) with </a:t>
            </a:r>
            <a:r>
              <a:rPr lang="en-US" sz="2400" b="1" dirty="0">
                <a:solidFill>
                  <a:srgbClr val="FF0100"/>
                </a:solidFill>
                <a:latin typeface="Glacial Indifference"/>
                <a:ea typeface="Glacial Indifference"/>
                <a:cs typeface="Glacial Indifference"/>
              </a:rPr>
              <a:t>632 million </a:t>
            </a:r>
            <a:r>
              <a:rPr lang="en-US" sz="2400" dirty="0">
                <a:solidFill>
                  <a:srgbClr val="FF0100"/>
                </a:solidFill>
                <a:latin typeface="Glacial Indifference"/>
                <a:ea typeface="Glacial Indifference"/>
                <a:cs typeface="Glacial Indifference"/>
              </a:rPr>
              <a:t>parameters.</a:t>
            </a:r>
          </a:p>
        </p:txBody>
      </p:sp>
      <p:sp>
        <p:nvSpPr>
          <p:cNvPr id="37" name="Minus 36">
            <a:extLst>
              <a:ext uri="{FF2B5EF4-FFF2-40B4-BE49-F238E27FC236}">
                <a16:creationId xmlns:a16="http://schemas.microsoft.com/office/drawing/2014/main" id="{67A0FEBE-DCBC-D01D-E30A-09D90461B509}"/>
              </a:ext>
            </a:extLst>
          </p:cNvPr>
          <p:cNvSpPr/>
          <p:nvPr/>
        </p:nvSpPr>
        <p:spPr>
          <a:xfrm>
            <a:off x="2790622" y="5789273"/>
            <a:ext cx="457199" cy="489369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E0D5D1AB-64B8-D991-C690-42DC42E7068E}"/>
              </a:ext>
            </a:extLst>
          </p:cNvPr>
          <p:cNvSpPr txBox="1"/>
          <p:nvPr/>
        </p:nvSpPr>
        <p:spPr>
          <a:xfrm>
            <a:off x="3512606" y="5753101"/>
            <a:ext cx="12108394" cy="997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Difficult deployment in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resource-constrained environments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and it is </a:t>
            </a:r>
            <a:r>
              <a:rPr lang="en-US" sz="2400" b="1" dirty="0">
                <a:solidFill>
                  <a:srgbClr val="FF0100"/>
                </a:solidFill>
                <a:latin typeface="Glacial Indifference"/>
                <a:ea typeface="Glacial Indifference"/>
                <a:cs typeface="Glacial Indifference"/>
              </a:rPr>
              <a:t>infeasible for real-time applications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due to its high computational demands.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3468326D-4403-25A0-7DA0-E85623890DBF}"/>
              </a:ext>
            </a:extLst>
          </p:cNvPr>
          <p:cNvSpPr txBox="1"/>
          <p:nvPr/>
        </p:nvSpPr>
        <p:spPr>
          <a:xfrm>
            <a:off x="3520628" y="7109946"/>
            <a:ext cx="13700572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Improves efficiency (approx. 50 times faster than SAM)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of SAM with a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CNN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architecture.</a:t>
            </a:r>
          </a:p>
        </p:txBody>
      </p:sp>
      <p:sp>
        <p:nvSpPr>
          <p:cNvPr id="42" name="Plus 41">
            <a:extLst>
              <a:ext uri="{FF2B5EF4-FFF2-40B4-BE49-F238E27FC236}">
                <a16:creationId xmlns:a16="http://schemas.microsoft.com/office/drawing/2014/main" id="{673C864E-AACA-CBB8-2FF1-C727387A2ED4}"/>
              </a:ext>
            </a:extLst>
          </p:cNvPr>
          <p:cNvSpPr/>
          <p:nvPr/>
        </p:nvSpPr>
        <p:spPr>
          <a:xfrm>
            <a:off x="2798644" y="7128032"/>
            <a:ext cx="457199" cy="471283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inus 44">
            <a:extLst>
              <a:ext uri="{FF2B5EF4-FFF2-40B4-BE49-F238E27FC236}">
                <a16:creationId xmlns:a16="http://schemas.microsoft.com/office/drawing/2014/main" id="{203DC7E1-89DD-1E52-7383-616381EC05E7}"/>
              </a:ext>
            </a:extLst>
          </p:cNvPr>
          <p:cNvSpPr/>
          <p:nvPr/>
        </p:nvSpPr>
        <p:spPr>
          <a:xfrm>
            <a:off x="2798644" y="7659065"/>
            <a:ext cx="457199" cy="489369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6">
            <a:extLst>
              <a:ext uri="{FF2B5EF4-FFF2-40B4-BE49-F238E27FC236}">
                <a16:creationId xmlns:a16="http://schemas.microsoft.com/office/drawing/2014/main" id="{D141AF98-2E8B-F4A7-730E-E125217AA289}"/>
              </a:ext>
            </a:extLst>
          </p:cNvPr>
          <p:cNvSpPr txBox="1"/>
          <p:nvPr/>
        </p:nvSpPr>
        <p:spPr>
          <a:xfrm>
            <a:off x="3520628" y="7622893"/>
            <a:ext cx="13700572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Achieves an </a:t>
            </a:r>
            <a:r>
              <a:rPr lang="en-US" sz="2400" b="1" dirty="0">
                <a:solidFill>
                  <a:srgbClr val="FF0100"/>
                </a:solidFill>
                <a:latin typeface="Glacial Indifference"/>
                <a:ea typeface="Glacial Indifference"/>
                <a:cs typeface="Glacial Indifference"/>
              </a:rPr>
              <a:t>AP of 37.9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on COCO, a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decrease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from SAM's performance.</a:t>
            </a:r>
          </a:p>
        </p:txBody>
      </p:sp>
      <p:sp>
        <p:nvSpPr>
          <p:cNvPr id="49" name="TextBox 6">
            <a:extLst>
              <a:ext uri="{FF2B5EF4-FFF2-40B4-BE49-F238E27FC236}">
                <a16:creationId xmlns:a16="http://schemas.microsoft.com/office/drawing/2014/main" id="{57DBB0EE-8F47-EB8C-345A-38C8A8A92281}"/>
              </a:ext>
            </a:extLst>
          </p:cNvPr>
          <p:cNvSpPr txBox="1"/>
          <p:nvPr/>
        </p:nvSpPr>
        <p:spPr>
          <a:xfrm>
            <a:off x="3520628" y="8449859"/>
            <a:ext cx="13700572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Introduces a </a:t>
            </a:r>
            <a:r>
              <a:rPr lang="en-US" sz="2400" b="1" dirty="0">
                <a:solidFill>
                  <a:srgbClr val="00B050"/>
                </a:solidFill>
                <a:latin typeface="Glacial Indifference"/>
                <a:ea typeface="Glacial Indifference"/>
                <a:cs typeface="Glacial Indifference"/>
              </a:rPr>
              <a:t>lightweight model (approx. 9.66 million parameters)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via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decoupled distillation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.</a:t>
            </a:r>
          </a:p>
        </p:txBody>
      </p:sp>
      <p:sp>
        <p:nvSpPr>
          <p:cNvPr id="50" name="Plus 49">
            <a:extLst>
              <a:ext uri="{FF2B5EF4-FFF2-40B4-BE49-F238E27FC236}">
                <a16:creationId xmlns:a16="http://schemas.microsoft.com/office/drawing/2014/main" id="{643DED53-C196-15F9-50C7-621AC15110BD}"/>
              </a:ext>
            </a:extLst>
          </p:cNvPr>
          <p:cNvSpPr/>
          <p:nvPr/>
        </p:nvSpPr>
        <p:spPr>
          <a:xfrm>
            <a:off x="2798644" y="8467945"/>
            <a:ext cx="457199" cy="471283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inus 50">
            <a:extLst>
              <a:ext uri="{FF2B5EF4-FFF2-40B4-BE49-F238E27FC236}">
                <a16:creationId xmlns:a16="http://schemas.microsoft.com/office/drawing/2014/main" id="{824DE63A-782E-403D-61C5-EB12FE93DA18}"/>
              </a:ext>
            </a:extLst>
          </p:cNvPr>
          <p:cNvSpPr/>
          <p:nvPr/>
        </p:nvSpPr>
        <p:spPr>
          <a:xfrm>
            <a:off x="2798644" y="8998978"/>
            <a:ext cx="457199" cy="489369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6">
            <a:extLst>
              <a:ext uri="{FF2B5EF4-FFF2-40B4-BE49-F238E27FC236}">
                <a16:creationId xmlns:a16="http://schemas.microsoft.com/office/drawing/2014/main" id="{9CED774A-FBEC-AD62-C68F-BE628296689A}"/>
              </a:ext>
            </a:extLst>
          </p:cNvPr>
          <p:cNvSpPr txBox="1"/>
          <p:nvPr/>
        </p:nvSpPr>
        <p:spPr>
          <a:xfrm>
            <a:off x="3520628" y="8962806"/>
            <a:ext cx="13700572" cy="471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Achieves an </a:t>
            </a:r>
            <a:r>
              <a:rPr lang="en-US" sz="2400" b="1" dirty="0">
                <a:solidFill>
                  <a:srgbClr val="FF0100"/>
                </a:solidFill>
                <a:latin typeface="Glacial Indifference"/>
                <a:ea typeface="Glacial Indifference"/>
                <a:cs typeface="Glacial Indifference"/>
              </a:rPr>
              <a:t>AP of 38.7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on COCO, a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decrease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 from SAM's performance.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">
            <a:extLst>
              <a:ext uri="{FF2B5EF4-FFF2-40B4-BE49-F238E27FC236}">
                <a16:creationId xmlns:a16="http://schemas.microsoft.com/office/drawing/2014/main" id="{779B260C-FE13-19C2-A6B0-3919728708AD}"/>
              </a:ext>
            </a:extLst>
          </p:cNvPr>
          <p:cNvSpPr/>
          <p:nvPr/>
        </p:nvSpPr>
        <p:spPr>
          <a:xfrm>
            <a:off x="457200" y="6286500"/>
            <a:ext cx="16078200" cy="1981200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887168-74A0-D0A4-D5A1-02A150077E98}"/>
              </a:ext>
            </a:extLst>
          </p:cNvPr>
          <p:cNvSpPr/>
          <p:nvPr/>
        </p:nvSpPr>
        <p:spPr>
          <a:xfrm>
            <a:off x="457200" y="3535364"/>
            <a:ext cx="16078200" cy="1904999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66294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Problem Statement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B32A4CDA-1FD1-31AB-B8CB-717C340DFD2D}"/>
              </a:ext>
            </a:extLst>
          </p:cNvPr>
          <p:cNvSpPr txBox="1"/>
          <p:nvPr/>
        </p:nvSpPr>
        <p:spPr>
          <a:xfrm>
            <a:off x="685800" y="3693167"/>
            <a:ext cx="15544800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6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 can we design a segmentation model that maintains the high accuracy and versatility of SAM while significantly reducing its computational cost and model size?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5AC7B-9456-BA87-40E3-7838FDF7C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54488BE-6123-A8DE-BF3D-8D203175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39B20228-7EFC-1529-5DCD-19A6F2D08B57}"/>
              </a:ext>
            </a:extLst>
          </p:cNvPr>
          <p:cNvSpPr txBox="1"/>
          <p:nvPr/>
        </p:nvSpPr>
        <p:spPr>
          <a:xfrm>
            <a:off x="685800" y="6486405"/>
            <a:ext cx="15544800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6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 it possible to achieve a balance where the model is both highly efficient for deployment on constrained devices and maintains competitive performance metrics for complex segmentation tasks?</a:t>
            </a:r>
          </a:p>
        </p:txBody>
      </p:sp>
    </p:spTree>
    <p:extLst>
      <p:ext uri="{BB962C8B-B14F-4D97-AF65-F5344CB8AC3E}">
        <p14:creationId xmlns:p14="http://schemas.microsoft.com/office/powerpoint/2010/main" val="310372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A2887168-74A0-D0A4-D5A1-02A150077E98}"/>
              </a:ext>
            </a:extLst>
          </p:cNvPr>
          <p:cNvSpPr/>
          <p:nvPr/>
        </p:nvSpPr>
        <p:spPr>
          <a:xfrm>
            <a:off x="457200" y="2637613"/>
            <a:ext cx="8458200" cy="6468288"/>
          </a:xfrm>
          <a:custGeom>
            <a:avLst/>
            <a:gdLst/>
            <a:ahLst/>
            <a:cxnLst/>
            <a:rect l="l" t="t" r="r" b="b"/>
            <a:pathLst>
              <a:path w="2132412" h="490259">
                <a:moveTo>
                  <a:pt x="0" y="0"/>
                </a:moveTo>
                <a:lnTo>
                  <a:pt x="2132412" y="0"/>
                </a:lnTo>
                <a:lnTo>
                  <a:pt x="2132412" y="490259"/>
                </a:lnTo>
                <a:lnTo>
                  <a:pt x="0" y="490259"/>
                </a:lnTo>
                <a:close/>
              </a:path>
            </a:pathLst>
          </a:custGeom>
          <a:solidFill>
            <a:srgbClr val="ECECF3"/>
          </a:solidFill>
        </p:spPr>
      </p:sp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800" y="1028700"/>
            <a:ext cx="6629400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 err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EfficientSAM</a:t>
            </a:r>
            <a:endParaRPr lang="en-US" sz="7200" b="1" i="1" dirty="0">
              <a:solidFill>
                <a:srgbClr val="2D388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16A316-C36F-E5A9-E664-8E367E241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3308725"/>
            <a:ext cx="8801100" cy="5126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5AC7B-9456-BA87-40E3-7838FDF7C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54488BE-6123-A8DE-BF3D-8D203175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EDB37-187E-AD58-0104-ACC5D4F666B2}"/>
              </a:ext>
            </a:extLst>
          </p:cNvPr>
          <p:cNvSpPr txBox="1"/>
          <p:nvPr/>
        </p:nvSpPr>
        <p:spPr>
          <a:xfrm>
            <a:off x="693839" y="2713813"/>
            <a:ext cx="7954669" cy="678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There are 2 versions of </a:t>
            </a:r>
            <a:r>
              <a:rPr lang="en-US" sz="2400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EfficientSAM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 </a:t>
            </a:r>
          </a:p>
          <a:p>
            <a:pPr marL="342900" indent="-342900" algn="just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EfficientSAM-Ti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: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Parameters: Reduced to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9.8 million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.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AP on COCO: Achieves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42.3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Inference Time: Approximately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20x faster than SAM.</a:t>
            </a:r>
          </a:p>
          <a:p>
            <a:pPr marL="342900" indent="-342900" algn="just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EfficientSAM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-S: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Parameters: Approximately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20x less than SAM 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AP on COCO: Achieves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44.4</a:t>
            </a:r>
          </a:p>
          <a:p>
            <a:pPr marL="800100" lvl="1" indent="-342900" algn="just">
              <a:lnSpc>
                <a:spcPts val="4079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Inference Time: Approximately </a:t>
            </a: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20x faster than SAM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.</a:t>
            </a:r>
          </a:p>
          <a:p>
            <a:pPr marL="342900" indent="-342900" algn="just">
              <a:lnSpc>
                <a:spcPts val="407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SAMI (SAM-leveraged Masked Image Pretraining) </a:t>
            </a:r>
            <a:r>
              <a:rPr lang="en-US" sz="2400" dirty="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rPr>
              <a:t>enables efficient learning and creates lightweight models for practical deployment.</a:t>
            </a:r>
          </a:p>
          <a:p>
            <a:pPr marL="342900" indent="-342900" algn="just">
              <a:lnSpc>
                <a:spcPts val="407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D3880"/>
              </a:solidFill>
              <a:latin typeface="Glacial Indifference"/>
              <a:ea typeface="Glacial Indifference"/>
              <a:cs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193813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300" y="3238500"/>
            <a:ext cx="8096500" cy="1861453"/>
            <a:chOff x="0" y="0"/>
            <a:chExt cx="2132412" cy="4902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62800" y="3238500"/>
            <a:ext cx="8096500" cy="1861453"/>
            <a:chOff x="0" y="0"/>
            <a:chExt cx="2132412" cy="4902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62800" y="6961406"/>
            <a:ext cx="8096500" cy="1861453"/>
            <a:chOff x="0" y="0"/>
            <a:chExt cx="2132412" cy="4902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62800" y="5099953"/>
            <a:ext cx="8096500" cy="1861453"/>
            <a:chOff x="0" y="0"/>
            <a:chExt cx="2132412" cy="4902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6300" y="6961406"/>
            <a:ext cx="8096500" cy="1861453"/>
            <a:chOff x="0" y="0"/>
            <a:chExt cx="2132412" cy="4902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6300" y="5099953"/>
            <a:ext cx="8096500" cy="1861453"/>
            <a:chOff x="0" y="0"/>
            <a:chExt cx="2132412" cy="4902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flipV="1">
            <a:off x="-38897" y="-3810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flipH="1" flipV="1">
            <a:off x="12954000" y="-3810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4064725" y="895350"/>
            <a:ext cx="101961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 dirty="0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Challenges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379580" y="3503820"/>
            <a:ext cx="7307220" cy="1251994"/>
            <a:chOff x="0" y="-306229"/>
            <a:chExt cx="5324423" cy="1669323"/>
          </a:xfrm>
        </p:grpSpPr>
        <p:sp>
          <p:nvSpPr>
            <p:cNvPr id="37" name="TextBox 37"/>
            <p:cNvSpPr txBox="1"/>
            <p:nvPr/>
          </p:nvSpPr>
          <p:spPr>
            <a:xfrm>
              <a:off x="0" y="-306229"/>
              <a:ext cx="5324423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D388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Managing Computational Cost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378210"/>
              <a:ext cx="5324423" cy="98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2D388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Reducing computational cost without sacrificing performance.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628166" y="7070259"/>
            <a:ext cx="7307533" cy="1621325"/>
            <a:chOff x="0" y="-350162"/>
            <a:chExt cx="5324423" cy="2161765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350162"/>
              <a:ext cx="5324423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D388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Model Scalability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334276"/>
              <a:ext cx="5324423" cy="1477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400" dirty="0">
                  <a:solidFill>
                    <a:srgbClr val="2D388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Ensuring that the optimized models scale well with increasing dataset sizes and real-world applications, without compromising on performance or efficiency.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1649" y="7426614"/>
            <a:ext cx="7437550" cy="917286"/>
            <a:chOff x="0" y="-311652"/>
            <a:chExt cx="5425662" cy="1223048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311652"/>
              <a:ext cx="5425662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D388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Generalization Across Models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372787"/>
              <a:ext cx="5425662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D388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Ensure models perform well across multiple vision tasks.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23718" y="5317659"/>
            <a:ext cx="7415481" cy="1353303"/>
            <a:chOff x="0" y="-369714"/>
            <a:chExt cx="5265571" cy="1804404"/>
          </a:xfrm>
        </p:grpSpPr>
        <p:sp>
          <p:nvSpPr>
            <p:cNvPr id="49" name="TextBox 49"/>
            <p:cNvSpPr txBox="1"/>
            <p:nvPr/>
          </p:nvSpPr>
          <p:spPr>
            <a:xfrm>
              <a:off x="0" y="-369714"/>
              <a:ext cx="5265571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D388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Deploying Lightweight Encoders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314725"/>
              <a:ext cx="5265571" cy="1119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D388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Develop small yet efficient models for zero-shot segmentation.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628166" y="3488859"/>
            <a:ext cx="7280254" cy="1356638"/>
            <a:chOff x="0" y="-325766"/>
            <a:chExt cx="5265571" cy="1808850"/>
          </a:xfrm>
        </p:grpSpPr>
        <p:sp>
          <p:nvSpPr>
            <p:cNvPr id="52" name="TextBox 52"/>
            <p:cNvSpPr txBox="1"/>
            <p:nvPr/>
          </p:nvSpPr>
          <p:spPr>
            <a:xfrm>
              <a:off x="0" y="-325766"/>
              <a:ext cx="5265571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D388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Data and Benchmarking Limitations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358672"/>
              <a:ext cx="5265571" cy="112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D388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Ensuring consistency in performance metrics across different datasets and hardware setups.</a:t>
              </a:r>
            </a:p>
          </p:txBody>
        </p: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5101BA6D-D139-E6C3-F897-929DA8DBF13B}"/>
              </a:ext>
            </a:extLst>
          </p:cNvPr>
          <p:cNvGrpSpPr/>
          <p:nvPr/>
        </p:nvGrpSpPr>
        <p:grpSpPr>
          <a:xfrm>
            <a:off x="9628479" y="5372100"/>
            <a:ext cx="7307220" cy="1251994"/>
            <a:chOff x="0" y="-306229"/>
            <a:chExt cx="5324423" cy="1669323"/>
          </a:xfrm>
        </p:grpSpPr>
        <p:sp>
          <p:nvSpPr>
            <p:cNvPr id="21" name="TextBox 37">
              <a:extLst>
                <a:ext uri="{FF2B5EF4-FFF2-40B4-BE49-F238E27FC236}">
                  <a16:creationId xmlns:a16="http://schemas.microsoft.com/office/drawing/2014/main" id="{EEA63D70-4F05-6355-55D5-6F2D69DDABF6}"/>
                </a:ext>
              </a:extLst>
            </p:cNvPr>
            <p:cNvSpPr txBox="1"/>
            <p:nvPr/>
          </p:nvSpPr>
          <p:spPr>
            <a:xfrm>
              <a:off x="0" y="-306229"/>
              <a:ext cx="5324423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D388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Balancing Accuracy and Efficiency</a:t>
              </a:r>
            </a:p>
          </p:txBody>
        </p:sp>
        <p:sp>
          <p:nvSpPr>
            <p:cNvPr id="22" name="TextBox 38">
              <a:extLst>
                <a:ext uri="{FF2B5EF4-FFF2-40B4-BE49-F238E27FC236}">
                  <a16:creationId xmlns:a16="http://schemas.microsoft.com/office/drawing/2014/main" id="{60BC7945-5569-2655-B69D-317FBA3595D2}"/>
                </a:ext>
              </a:extLst>
            </p:cNvPr>
            <p:cNvSpPr txBox="1"/>
            <p:nvPr/>
          </p:nvSpPr>
          <p:spPr>
            <a:xfrm>
              <a:off x="0" y="378210"/>
              <a:ext cx="5324423" cy="984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400" dirty="0">
                  <a:solidFill>
                    <a:srgbClr val="2D388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Achieving the right trade-off between model accuracy and efficiency.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4FE5C27-4DB4-8C7C-6671-549DD76B0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E2F97906-DF11-5697-C7A5-1BE054CA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809790" y="5868318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936249"/>
              </p:ext>
            </p:extLst>
          </p:nvPr>
        </p:nvGraphicFramePr>
        <p:xfrm>
          <a:off x="1113746" y="3467100"/>
          <a:ext cx="16060508" cy="5791200"/>
        </p:xfrm>
        <a:graphic>
          <a:graphicData uri="http://schemas.openxmlformats.org/drawingml/2006/table">
            <a:tbl>
              <a:tblPr/>
              <a:tblGrid>
                <a:gridCol w="4015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5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5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5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69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Model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Work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Limitations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Related Research Papers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9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5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SAM (Segment Anything Model)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Segment Anything Model, capable of segmenting any object using interaction prompts.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IN" dirty="0"/>
                        <a:t>High computational cost &amp; large model size limits real-world deployment.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"Segment Anything Model" (2023)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79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Vision Transformers (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ViTs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)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5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Significant improvements in accuracy in various vision applications.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High computational and memory demands, making them less efficient for large images and real-time processing.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Dosovitskiy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et al., "An image is worth 16x16 words: Transformers for image recognition at scale" (2020),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MobileViT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(2021), 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EfficientViT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(2023)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382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0" y="0"/>
                </a:moveTo>
                <a:lnTo>
                  <a:pt x="4478210" y="0"/>
                </a:lnTo>
                <a:lnTo>
                  <a:pt x="4478210" y="3525572"/>
                </a:lnTo>
                <a:lnTo>
                  <a:pt x="0" y="3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43201" y="1090108"/>
            <a:ext cx="13622108" cy="1233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D388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Related Work with Limitations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1F414-887B-7DF7-DC79-25CF93147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998" y="342900"/>
            <a:ext cx="1151202" cy="1166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05A2AA-81CA-131F-4626-954D01CE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2069</Words>
  <Application>Microsoft Macintosh PowerPoint</Application>
  <PresentationFormat>Custom</PresentationFormat>
  <Paragraphs>287</Paragraphs>
  <Slides>27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Cormorant Garamond Bold Italics</vt:lpstr>
      <vt:lpstr>Cormorant Garamond Italics</vt:lpstr>
      <vt:lpstr>Glacial Indifference Bold</vt:lpstr>
      <vt:lpstr>Calibri</vt:lpstr>
      <vt:lpstr>Wingdings</vt:lpstr>
      <vt:lpstr>Glacial Indifference</vt:lpstr>
      <vt:lpstr>Cormorant Garamond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Isha Kumar</cp:lastModifiedBy>
  <cp:revision>78</cp:revision>
  <dcterms:created xsi:type="dcterms:W3CDTF">2006-08-16T00:00:00Z</dcterms:created>
  <dcterms:modified xsi:type="dcterms:W3CDTF">2025-02-16T22:55:24Z</dcterms:modified>
  <dc:identifier>DAGeV3Lh6Xw</dc:identifier>
</cp:coreProperties>
</file>